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3"/>
  </p:notesMasterIdLst>
  <p:sldIdLst>
    <p:sldId id="256" r:id="rId2"/>
    <p:sldId id="291" r:id="rId3"/>
    <p:sldId id="257" r:id="rId4"/>
    <p:sldId id="289" r:id="rId5"/>
    <p:sldId id="286" r:id="rId6"/>
    <p:sldId id="258" r:id="rId7"/>
    <p:sldId id="264" r:id="rId8"/>
    <p:sldId id="265" r:id="rId9"/>
    <p:sldId id="293" r:id="rId10"/>
    <p:sldId id="285" r:id="rId11"/>
    <p:sldId id="267" r:id="rId12"/>
    <p:sldId id="279" r:id="rId13"/>
    <p:sldId id="262" r:id="rId14"/>
    <p:sldId id="275" r:id="rId15"/>
    <p:sldId id="277" r:id="rId16"/>
    <p:sldId id="276" r:id="rId17"/>
    <p:sldId id="278" r:id="rId18"/>
    <p:sldId id="269" r:id="rId19"/>
    <p:sldId id="273" r:id="rId20"/>
    <p:sldId id="271" r:id="rId21"/>
    <p:sldId id="272" r:id="rId22"/>
    <p:sldId id="270" r:id="rId23"/>
    <p:sldId id="274" r:id="rId24"/>
    <p:sldId id="282" r:id="rId25"/>
    <p:sldId id="290" r:id="rId26"/>
    <p:sldId id="283" r:id="rId27"/>
    <p:sldId id="284" r:id="rId28"/>
    <p:sldId id="281" r:id="rId29"/>
    <p:sldId id="287" r:id="rId30"/>
    <p:sldId id="288" r:id="rId31"/>
    <p:sldId id="292" r:id="rId32"/>
  </p:sldIdLst>
  <p:sldSz cx="12188825" cy="6858000"/>
  <p:notesSz cx="6985000" cy="92837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32" autoAdjust="0"/>
    <p:restoredTop sz="72939" autoAdjust="0"/>
  </p:normalViewPr>
  <p:slideViewPr>
    <p:cSldViewPr>
      <p:cViewPr varScale="1">
        <p:scale>
          <a:sx n="63" d="100"/>
          <a:sy n="63" d="100"/>
        </p:scale>
        <p:origin x="1502" y="58"/>
      </p:cViewPr>
      <p:guideLst>
        <p:guide orient="horz" pos="2160"/>
        <p:guide pos="3839"/>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End Uses</a:t>
            </a:r>
          </a:p>
        </c:rich>
      </c:tx>
      <c:layout>
        <c:manualLayout>
          <c:xMode val="edge"/>
          <c:yMode val="edge"/>
          <c:x val="0.69395354078951954"/>
          <c:y val="3.1770995679823812E-2"/>
        </c:manualLayout>
      </c:layout>
      <c:overlay val="0"/>
    </c:title>
    <c:autoTitleDeleted val="0"/>
    <c:view3D>
      <c:rotX val="75"/>
      <c:rotY val="102"/>
      <c:rAngAx val="0"/>
    </c:view3D>
    <c:floor>
      <c:thickness val="0"/>
    </c:floor>
    <c:sideWall>
      <c:thickness val="0"/>
    </c:sideWall>
    <c:backWall>
      <c:thickness val="0"/>
    </c:backWall>
    <c:plotArea>
      <c:layout>
        <c:manualLayout>
          <c:layoutTarget val="inner"/>
          <c:xMode val="edge"/>
          <c:yMode val="edge"/>
          <c:x val="9.4697239978099538E-3"/>
          <c:y val="0.12418859095809349"/>
          <c:w val="0.67954314315453379"/>
          <c:h val="0.83090327316100165"/>
        </c:manualLayout>
      </c:layout>
      <c:pie3DChart>
        <c:varyColors val="1"/>
        <c:ser>
          <c:idx val="0"/>
          <c:order val="0"/>
          <c:tx>
            <c:strRef>
              <c:f>Sheet1!$B$1</c:f>
              <c:strCache>
                <c:ptCount val="1"/>
                <c:pt idx="0">
                  <c:v>Sales</c:v>
                </c:pt>
              </c:strCache>
            </c:strRef>
          </c:tx>
          <c:dLbls>
            <c:spPr>
              <a:noFill/>
              <a:ln>
                <a:noFill/>
              </a:ln>
              <a:effectLst/>
            </c:spPr>
            <c:txPr>
              <a:bodyPr/>
              <a:lstStyle/>
              <a:p>
                <a:pPr>
                  <a:defRPr b="1"/>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Electric Generation</c:v>
                </c:pt>
                <c:pt idx="1">
                  <c:v>Residential</c:v>
                </c:pt>
                <c:pt idx="2">
                  <c:v>Commercial</c:v>
                </c:pt>
                <c:pt idx="3">
                  <c:v>Industrial</c:v>
                </c:pt>
                <c:pt idx="4">
                  <c:v>Not Committed</c:v>
                </c:pt>
              </c:strCache>
            </c:strRef>
          </c:cat>
          <c:val>
            <c:numRef>
              <c:f>Sheet1!$B$2:$B$6</c:f>
              <c:numCache>
                <c:formatCode>General</c:formatCode>
                <c:ptCount val="5"/>
                <c:pt idx="0">
                  <c:v>76</c:v>
                </c:pt>
                <c:pt idx="1">
                  <c:v>9</c:v>
                </c:pt>
                <c:pt idx="2">
                  <c:v>3</c:v>
                </c:pt>
                <c:pt idx="3">
                  <c:v>3</c:v>
                </c:pt>
                <c:pt idx="4">
                  <c:v>9</c:v>
                </c:pt>
              </c:numCache>
            </c:numRef>
          </c:val>
          <c:extLst>
            <c:ext xmlns:c16="http://schemas.microsoft.com/office/drawing/2014/chart" uri="{C3380CC4-5D6E-409C-BE32-E72D297353CC}">
              <c16:uniqueId val="{00000000-3692-4B70-B099-A6ECEA0CA10F}"/>
            </c:ext>
          </c:extLst>
        </c:ser>
        <c:dLbls>
          <c:showLegendKey val="0"/>
          <c:showVal val="0"/>
          <c:showCatName val="0"/>
          <c:showSerName val="0"/>
          <c:showPercent val="1"/>
          <c:showBubbleSize val="0"/>
          <c:showLeaderLines val="1"/>
        </c:dLbls>
      </c:pie3DChart>
    </c:plotArea>
    <c:legend>
      <c:legendPos val="r"/>
      <c:layout>
        <c:manualLayout>
          <c:xMode val="edge"/>
          <c:yMode val="edge"/>
          <c:x val="0.68462453714412652"/>
          <c:y val="0.2024472399604782"/>
          <c:w val="0.28417287194963048"/>
          <c:h val="0.63564534256945326"/>
        </c:manualLayout>
      </c:layout>
      <c:overlay val="0"/>
      <c:txPr>
        <a:bodyPr/>
        <a:lstStyle/>
        <a:p>
          <a:pPr>
            <a:defRPr sz="1400"/>
          </a:pPr>
          <a:endParaRPr lang="en-US"/>
        </a:p>
      </c:txPr>
    </c:legend>
    <c:plotVisOnly val="1"/>
    <c:dispBlanksAs val="zero"/>
    <c:showDLblsOverMax val="0"/>
  </c:chart>
  <c:txPr>
    <a:bodyPr/>
    <a:lstStyle/>
    <a:p>
      <a:pPr>
        <a:defRPr sz="1800"/>
      </a:pPr>
      <a:endParaRPr lang="en-US"/>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image" Target="../media/image1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1F4D3B-CA29-4837-A585-62B2B425E128}"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8C97DA78-6B59-4246-878C-138F690C56C4}">
      <dgm:prSet phldrT="[Text]"/>
      <dgm:spPr>
        <a:solidFill>
          <a:schemeClr val="accent6">
            <a:lumMod val="75000"/>
          </a:schemeClr>
        </a:solidFill>
      </dgm:spPr>
      <dgm:t>
        <a:bodyPr/>
        <a:lstStyle/>
        <a:p>
          <a:r>
            <a:rPr lang="en-US" b="1" dirty="0"/>
            <a:t>Pollinator Habitat and Right-of-Way Restoration</a:t>
          </a:r>
        </a:p>
      </dgm:t>
    </dgm:pt>
    <dgm:pt modelId="{2F5593AC-C625-4773-981C-F77A484CC484}" type="parTrans" cxnId="{964A2079-F7A8-4E3E-839F-FE7EE1C2F298}">
      <dgm:prSet/>
      <dgm:spPr/>
      <dgm:t>
        <a:bodyPr/>
        <a:lstStyle/>
        <a:p>
          <a:endParaRPr lang="en-US"/>
        </a:p>
      </dgm:t>
    </dgm:pt>
    <dgm:pt modelId="{622F6141-BDF1-40C2-9340-CAFAC1B69B9C}" type="sibTrans" cxnId="{964A2079-F7A8-4E3E-839F-FE7EE1C2F298}">
      <dgm:prSet/>
      <dgm:spPr/>
      <dgm:t>
        <a:bodyPr/>
        <a:lstStyle/>
        <a:p>
          <a:endParaRPr lang="en-US"/>
        </a:p>
      </dgm:t>
    </dgm:pt>
    <dgm:pt modelId="{E7E6F186-71FE-47BE-82A5-D9978DF8DB5F}">
      <dgm:prSet phldrT="[Text]"/>
      <dgm:spPr>
        <a:solidFill>
          <a:schemeClr val="accent6">
            <a:lumMod val="75000"/>
          </a:schemeClr>
        </a:solidFill>
      </dgm:spPr>
      <dgm:t>
        <a:bodyPr/>
        <a:lstStyle/>
        <a:p>
          <a:r>
            <a:rPr lang="en-US" dirty="0"/>
            <a:t>Pilot initiative to re-seed rights-of way with native grasses and flowers to attract native pollinator species.</a:t>
          </a:r>
        </a:p>
      </dgm:t>
    </dgm:pt>
    <dgm:pt modelId="{62943BDE-E4F9-4CC6-83EE-444D76BC1E69}" type="parTrans" cxnId="{73AF6CB6-4741-484A-B681-B70C12DE7DCD}">
      <dgm:prSet/>
      <dgm:spPr/>
      <dgm:t>
        <a:bodyPr/>
        <a:lstStyle/>
        <a:p>
          <a:endParaRPr lang="en-US"/>
        </a:p>
      </dgm:t>
    </dgm:pt>
    <dgm:pt modelId="{8C661E30-4530-4B79-87C9-8A124994E663}" type="sibTrans" cxnId="{73AF6CB6-4741-484A-B681-B70C12DE7DCD}">
      <dgm:prSet/>
      <dgm:spPr/>
      <dgm:t>
        <a:bodyPr/>
        <a:lstStyle/>
        <a:p>
          <a:endParaRPr lang="en-US"/>
        </a:p>
      </dgm:t>
    </dgm:pt>
    <dgm:pt modelId="{1D56AAF4-FC23-4BB9-9906-EFED44A03E96}">
      <dgm:prSet phldrT="[Text]"/>
      <dgm:spPr>
        <a:solidFill>
          <a:schemeClr val="accent6">
            <a:lumMod val="75000"/>
          </a:schemeClr>
        </a:solidFill>
      </dgm:spPr>
      <dgm:t>
        <a:bodyPr/>
        <a:lstStyle/>
        <a:p>
          <a:r>
            <a:rPr lang="en-US" dirty="0"/>
            <a:t>In cooperation with  experts from state and federal resource agencies to determine the  best  locations for establishing  pollinator habitats in rights-of-way.</a:t>
          </a:r>
        </a:p>
      </dgm:t>
    </dgm:pt>
    <dgm:pt modelId="{E8FD75ED-2EF7-4BCC-882D-5D312AA70B2A}" type="parTrans" cxnId="{31E82B21-7CF9-43B9-BBA2-FD13F00687D9}">
      <dgm:prSet/>
      <dgm:spPr/>
      <dgm:t>
        <a:bodyPr/>
        <a:lstStyle/>
        <a:p>
          <a:endParaRPr lang="en-US"/>
        </a:p>
      </dgm:t>
    </dgm:pt>
    <dgm:pt modelId="{6703C6CE-1E04-404C-97DB-531BFD84923B}" type="sibTrans" cxnId="{31E82B21-7CF9-43B9-BBA2-FD13F00687D9}">
      <dgm:prSet/>
      <dgm:spPr/>
      <dgm:t>
        <a:bodyPr/>
        <a:lstStyle/>
        <a:p>
          <a:endParaRPr lang="en-US"/>
        </a:p>
      </dgm:t>
    </dgm:pt>
    <dgm:pt modelId="{5D090500-14CB-4945-93A0-7D0E99E979B8}">
      <dgm:prSet phldrT="[Text]"/>
      <dgm:spPr>
        <a:solidFill>
          <a:schemeClr val="accent3">
            <a:lumMod val="75000"/>
          </a:schemeClr>
        </a:solidFill>
      </dgm:spPr>
      <dgm:t>
        <a:bodyPr/>
        <a:lstStyle/>
        <a:p>
          <a:r>
            <a:rPr lang="en-US" b="1" dirty="0"/>
            <a:t>Steep Slope Sediment and Erosion Control</a:t>
          </a:r>
        </a:p>
      </dgm:t>
    </dgm:pt>
    <dgm:pt modelId="{5EBC3D68-9EEE-4843-B7EF-347058BE77EA}" type="parTrans" cxnId="{934FB8F3-337F-4D7A-83C5-4A55BE121C9B}">
      <dgm:prSet/>
      <dgm:spPr/>
      <dgm:t>
        <a:bodyPr/>
        <a:lstStyle/>
        <a:p>
          <a:endParaRPr lang="en-US"/>
        </a:p>
      </dgm:t>
    </dgm:pt>
    <dgm:pt modelId="{40364B8D-DC4F-4536-B47C-0BAEABEC6AF7}" type="sibTrans" cxnId="{934FB8F3-337F-4D7A-83C5-4A55BE121C9B}">
      <dgm:prSet/>
      <dgm:spPr/>
      <dgm:t>
        <a:bodyPr/>
        <a:lstStyle/>
        <a:p>
          <a:endParaRPr lang="en-US"/>
        </a:p>
      </dgm:t>
    </dgm:pt>
    <dgm:pt modelId="{3D1DC0CF-2FA8-43B7-9D61-28709D40FA1F}">
      <dgm:prSet phldrT="[Text]"/>
      <dgm:spPr>
        <a:solidFill>
          <a:schemeClr val="accent3">
            <a:lumMod val="75000"/>
          </a:schemeClr>
        </a:solidFill>
      </dgm:spPr>
      <dgm:t>
        <a:bodyPr/>
        <a:lstStyle/>
        <a:p>
          <a:r>
            <a:rPr lang="en-US" dirty="0"/>
            <a:t>Slopes that are &gt; 30%</a:t>
          </a:r>
        </a:p>
      </dgm:t>
    </dgm:pt>
    <dgm:pt modelId="{E50FAA9A-8F2F-48C2-AFAF-F7DB4C42B064}" type="parTrans" cxnId="{D9F940D0-46DE-4D67-BAA2-CBA0BD1348AA}">
      <dgm:prSet/>
      <dgm:spPr/>
      <dgm:t>
        <a:bodyPr/>
        <a:lstStyle/>
        <a:p>
          <a:endParaRPr lang="en-US"/>
        </a:p>
      </dgm:t>
    </dgm:pt>
    <dgm:pt modelId="{2228174F-7EC3-4EC9-8D7A-95D10BD7425A}" type="sibTrans" cxnId="{D9F940D0-46DE-4D67-BAA2-CBA0BD1348AA}">
      <dgm:prSet/>
      <dgm:spPr/>
      <dgm:t>
        <a:bodyPr/>
        <a:lstStyle/>
        <a:p>
          <a:endParaRPr lang="en-US"/>
        </a:p>
      </dgm:t>
    </dgm:pt>
    <dgm:pt modelId="{69262407-24E7-44BF-8195-E21BB21B62BF}">
      <dgm:prSet phldrT="[Text]"/>
      <dgm:spPr>
        <a:solidFill>
          <a:srgbClr val="0070C0"/>
        </a:solidFill>
      </dgm:spPr>
      <dgm:t>
        <a:bodyPr/>
        <a:lstStyle/>
        <a:p>
          <a:r>
            <a:rPr lang="en-US" b="1" dirty="0"/>
            <a:t>Methane Emissions Reductions</a:t>
          </a:r>
        </a:p>
      </dgm:t>
    </dgm:pt>
    <dgm:pt modelId="{4F2CBF3D-7563-4C26-9211-D8024665CB8F}" type="parTrans" cxnId="{96538E10-422D-47A2-A5F0-68BBCE2D78B0}">
      <dgm:prSet/>
      <dgm:spPr/>
      <dgm:t>
        <a:bodyPr/>
        <a:lstStyle/>
        <a:p>
          <a:endParaRPr lang="en-US"/>
        </a:p>
      </dgm:t>
    </dgm:pt>
    <dgm:pt modelId="{27570760-7A97-447F-84D5-F0C03614F55C}" type="sibTrans" cxnId="{96538E10-422D-47A2-A5F0-68BBCE2D78B0}">
      <dgm:prSet/>
      <dgm:spPr/>
      <dgm:t>
        <a:bodyPr/>
        <a:lstStyle/>
        <a:p>
          <a:endParaRPr lang="en-US"/>
        </a:p>
      </dgm:t>
    </dgm:pt>
    <dgm:pt modelId="{19540A1C-406E-411D-B617-D7A3FFCD1C19}">
      <dgm:prSet phldrT="[Text]"/>
      <dgm:spPr>
        <a:solidFill>
          <a:srgbClr val="0070C0"/>
        </a:solidFill>
      </dgm:spPr>
      <dgm:t>
        <a:bodyPr/>
        <a:lstStyle/>
        <a:p>
          <a:r>
            <a:rPr lang="en-US" dirty="0"/>
            <a:t>Fugitive emissions reduction initiative includes equipment and procedures that significantly reduce the amount of methane released into the atmosphere.</a:t>
          </a:r>
        </a:p>
      </dgm:t>
    </dgm:pt>
    <dgm:pt modelId="{F2E341BE-43C1-4E40-9770-003CDECEF3F6}" type="parTrans" cxnId="{DBC053C2-BC4D-454C-9CAA-89428B4A3B92}">
      <dgm:prSet/>
      <dgm:spPr/>
      <dgm:t>
        <a:bodyPr/>
        <a:lstStyle/>
        <a:p>
          <a:endParaRPr lang="en-US"/>
        </a:p>
      </dgm:t>
    </dgm:pt>
    <dgm:pt modelId="{CF9CFC80-C03E-4534-BACD-68A6B5111BB0}" type="sibTrans" cxnId="{DBC053C2-BC4D-454C-9CAA-89428B4A3B92}">
      <dgm:prSet/>
      <dgm:spPr/>
      <dgm:t>
        <a:bodyPr/>
        <a:lstStyle/>
        <a:p>
          <a:endParaRPr lang="en-US"/>
        </a:p>
      </dgm:t>
    </dgm:pt>
    <dgm:pt modelId="{F96CEE8A-81E7-460D-86DC-A8CA19A6E2CE}">
      <dgm:prSet phldrT="[Text]"/>
      <dgm:spPr>
        <a:solidFill>
          <a:srgbClr val="0070C0"/>
        </a:solidFill>
      </dgm:spPr>
      <dgm:t>
        <a:bodyPr/>
        <a:lstStyle/>
        <a:p>
          <a:r>
            <a:rPr lang="en-US" dirty="0"/>
            <a:t>Vent gas recovery compressor, selective catalytic  reduction system ,and oxidation catalyst </a:t>
          </a:r>
        </a:p>
      </dgm:t>
    </dgm:pt>
    <dgm:pt modelId="{81907A91-7909-4AA1-9B2D-527ADF5E55A6}" type="parTrans" cxnId="{28326D97-766F-4C78-8C69-72E741C75387}">
      <dgm:prSet/>
      <dgm:spPr/>
      <dgm:t>
        <a:bodyPr/>
        <a:lstStyle/>
        <a:p>
          <a:endParaRPr lang="en-US"/>
        </a:p>
      </dgm:t>
    </dgm:pt>
    <dgm:pt modelId="{DCE18288-5039-40E1-8E3E-727E38AA3909}" type="sibTrans" cxnId="{28326D97-766F-4C78-8C69-72E741C75387}">
      <dgm:prSet/>
      <dgm:spPr/>
      <dgm:t>
        <a:bodyPr/>
        <a:lstStyle/>
        <a:p>
          <a:endParaRPr lang="en-US"/>
        </a:p>
      </dgm:t>
    </dgm:pt>
    <dgm:pt modelId="{F57BF6BE-FAB6-4C7F-A768-161035C46C4E}">
      <dgm:prSet phldrT="[Text]"/>
      <dgm:spPr>
        <a:solidFill>
          <a:schemeClr val="accent3">
            <a:lumMod val="75000"/>
          </a:schemeClr>
        </a:solidFill>
      </dgm:spPr>
      <dgm:t>
        <a:bodyPr/>
        <a:lstStyle/>
        <a:p>
          <a:r>
            <a:rPr lang="en-US" dirty="0"/>
            <a:t>Above and beyond State regulatory standards to proactively mitigate  for potential erosion and sediment discharges along the right-of-way that can potentially impact environmental resources.</a:t>
          </a:r>
        </a:p>
      </dgm:t>
    </dgm:pt>
    <dgm:pt modelId="{45B1E06B-938A-43CB-B197-5195839E52AF}" type="parTrans" cxnId="{F68F5736-1522-4567-B7CC-4F5AE9A11C7E}">
      <dgm:prSet/>
      <dgm:spPr/>
      <dgm:t>
        <a:bodyPr/>
        <a:lstStyle/>
        <a:p>
          <a:endParaRPr lang="en-US"/>
        </a:p>
      </dgm:t>
    </dgm:pt>
    <dgm:pt modelId="{5B49ED77-45DE-4084-8AF7-39E25322D367}" type="sibTrans" cxnId="{F68F5736-1522-4567-B7CC-4F5AE9A11C7E}">
      <dgm:prSet/>
      <dgm:spPr/>
      <dgm:t>
        <a:bodyPr/>
        <a:lstStyle/>
        <a:p>
          <a:endParaRPr lang="en-US"/>
        </a:p>
      </dgm:t>
    </dgm:pt>
    <dgm:pt modelId="{5C8C4691-8632-4114-ADE8-CFEBBB022C52}" type="pres">
      <dgm:prSet presAssocID="{B41F4D3B-CA29-4837-A585-62B2B425E128}" presName="linear" presStyleCnt="0">
        <dgm:presLayoutVars>
          <dgm:dir/>
          <dgm:resizeHandles val="exact"/>
        </dgm:presLayoutVars>
      </dgm:prSet>
      <dgm:spPr/>
    </dgm:pt>
    <dgm:pt modelId="{0063B509-B8D7-4838-8088-E07CF5CF1113}" type="pres">
      <dgm:prSet presAssocID="{8C97DA78-6B59-4246-878C-138F690C56C4}" presName="comp" presStyleCnt="0"/>
      <dgm:spPr/>
    </dgm:pt>
    <dgm:pt modelId="{EC0271A6-2FA9-4515-A140-26DE52C1B391}" type="pres">
      <dgm:prSet presAssocID="{8C97DA78-6B59-4246-878C-138F690C56C4}" presName="box" presStyleLbl="node1" presStyleIdx="0" presStyleCnt="3"/>
      <dgm:spPr/>
    </dgm:pt>
    <dgm:pt modelId="{C4B164A3-5CFC-4975-B630-077B91775417}" type="pres">
      <dgm:prSet presAssocID="{8C97DA78-6B59-4246-878C-138F690C56C4}" presName="img" presStyleLbl="fgImgPlace1" presStyleIdx="0" presStyleCnt="3"/>
      <dgm:spPr>
        <a:blipFill rotWithShape="0">
          <a:blip xmlns:r="http://schemas.openxmlformats.org/officeDocument/2006/relationships" r:embed="rId1"/>
          <a:stretch>
            <a:fillRect/>
          </a:stretch>
        </a:blipFill>
      </dgm:spPr>
    </dgm:pt>
    <dgm:pt modelId="{457E7185-53E3-43D9-9E2D-22992F7B338C}" type="pres">
      <dgm:prSet presAssocID="{8C97DA78-6B59-4246-878C-138F690C56C4}" presName="text" presStyleLbl="node1" presStyleIdx="0" presStyleCnt="3">
        <dgm:presLayoutVars>
          <dgm:bulletEnabled val="1"/>
        </dgm:presLayoutVars>
      </dgm:prSet>
      <dgm:spPr/>
    </dgm:pt>
    <dgm:pt modelId="{B675C944-2F97-4A76-A891-C1F03FBA1E5E}" type="pres">
      <dgm:prSet presAssocID="{622F6141-BDF1-40C2-9340-CAFAC1B69B9C}" presName="spacer" presStyleCnt="0"/>
      <dgm:spPr/>
    </dgm:pt>
    <dgm:pt modelId="{33958295-16B8-4D88-8F3D-64F1568EBDE4}" type="pres">
      <dgm:prSet presAssocID="{5D090500-14CB-4945-93A0-7D0E99E979B8}" presName="comp" presStyleCnt="0"/>
      <dgm:spPr/>
    </dgm:pt>
    <dgm:pt modelId="{82E2E92B-AEED-4C03-BD60-16A8C77203E0}" type="pres">
      <dgm:prSet presAssocID="{5D090500-14CB-4945-93A0-7D0E99E979B8}" presName="box" presStyleLbl="node1" presStyleIdx="1" presStyleCnt="3" custLinFactNeighborX="-959"/>
      <dgm:spPr/>
    </dgm:pt>
    <dgm:pt modelId="{57F1A342-7CCA-4EDA-9B3C-63250A3BFD7D}" type="pres">
      <dgm:prSet presAssocID="{5D090500-14CB-4945-93A0-7D0E99E979B8}" presName="img" presStyleLbl="fgImgPlace1" presStyleIdx="1" presStyleCnt="3" custLinFactNeighborX="-5161" custLinFactNeighborY="2941"/>
      <dgm:spPr>
        <a:blipFill rotWithShape="0">
          <a:blip xmlns:r="http://schemas.openxmlformats.org/officeDocument/2006/relationships" r:embed="rId2"/>
          <a:stretch>
            <a:fillRect/>
          </a:stretch>
        </a:blipFill>
      </dgm:spPr>
    </dgm:pt>
    <dgm:pt modelId="{693437C8-F728-41BD-A2C5-7156E753B6E1}" type="pres">
      <dgm:prSet presAssocID="{5D090500-14CB-4945-93A0-7D0E99E979B8}" presName="text" presStyleLbl="node1" presStyleIdx="1" presStyleCnt="3">
        <dgm:presLayoutVars>
          <dgm:bulletEnabled val="1"/>
        </dgm:presLayoutVars>
      </dgm:prSet>
      <dgm:spPr/>
    </dgm:pt>
    <dgm:pt modelId="{FB4B2E2D-F96C-4036-8050-73731E1120EC}" type="pres">
      <dgm:prSet presAssocID="{40364B8D-DC4F-4536-B47C-0BAEABEC6AF7}" presName="spacer" presStyleCnt="0"/>
      <dgm:spPr/>
    </dgm:pt>
    <dgm:pt modelId="{BCB36A89-0FB0-4F8E-BF3D-2FE10E6EC45A}" type="pres">
      <dgm:prSet presAssocID="{69262407-24E7-44BF-8195-E21BB21B62BF}" presName="comp" presStyleCnt="0"/>
      <dgm:spPr/>
    </dgm:pt>
    <dgm:pt modelId="{D08CDCF6-4473-4955-8F7A-76C887141024}" type="pres">
      <dgm:prSet presAssocID="{69262407-24E7-44BF-8195-E21BB21B62BF}" presName="box" presStyleLbl="node1" presStyleIdx="2" presStyleCnt="3"/>
      <dgm:spPr/>
    </dgm:pt>
    <dgm:pt modelId="{A03EC4C1-038C-403C-BEA6-590EB26327A2}" type="pres">
      <dgm:prSet presAssocID="{69262407-24E7-44BF-8195-E21BB21B62BF}" presName="img" presStyleLbl="fgImgPlace1" presStyleIdx="2" presStyleCnt="3"/>
      <dgm:spPr>
        <a:blipFill rotWithShape="0">
          <a:blip xmlns:r="http://schemas.openxmlformats.org/officeDocument/2006/relationships" r:embed="rId3"/>
          <a:stretch>
            <a:fillRect/>
          </a:stretch>
        </a:blipFill>
      </dgm:spPr>
    </dgm:pt>
    <dgm:pt modelId="{28B40054-9667-4E23-84A5-8B06CEEFFF04}" type="pres">
      <dgm:prSet presAssocID="{69262407-24E7-44BF-8195-E21BB21B62BF}" presName="text" presStyleLbl="node1" presStyleIdx="2" presStyleCnt="3">
        <dgm:presLayoutVars>
          <dgm:bulletEnabled val="1"/>
        </dgm:presLayoutVars>
      </dgm:prSet>
      <dgm:spPr/>
    </dgm:pt>
  </dgm:ptLst>
  <dgm:cxnLst>
    <dgm:cxn modelId="{A5D7A9C5-8455-4F2C-83DE-3C54C9DF982B}" type="presOf" srcId="{19540A1C-406E-411D-B617-D7A3FFCD1C19}" destId="{D08CDCF6-4473-4955-8F7A-76C887141024}" srcOrd="0" destOrd="1" presId="urn:microsoft.com/office/officeart/2005/8/layout/vList4"/>
    <dgm:cxn modelId="{17E493AA-8683-42A9-8EC3-EE30549761E3}" type="presOf" srcId="{19540A1C-406E-411D-B617-D7A3FFCD1C19}" destId="{28B40054-9667-4E23-84A5-8B06CEEFFF04}" srcOrd="1" destOrd="1" presId="urn:microsoft.com/office/officeart/2005/8/layout/vList4"/>
    <dgm:cxn modelId="{1B50696D-B600-4310-BE1F-8CCB587DA31C}" type="presOf" srcId="{69262407-24E7-44BF-8195-E21BB21B62BF}" destId="{D08CDCF6-4473-4955-8F7A-76C887141024}" srcOrd="0" destOrd="0" presId="urn:microsoft.com/office/officeart/2005/8/layout/vList4"/>
    <dgm:cxn modelId="{73AF6CB6-4741-484A-B681-B70C12DE7DCD}" srcId="{8C97DA78-6B59-4246-878C-138F690C56C4}" destId="{E7E6F186-71FE-47BE-82A5-D9978DF8DB5F}" srcOrd="0" destOrd="0" parTransId="{62943BDE-E4F9-4CC6-83EE-444D76BC1E69}" sibTransId="{8C661E30-4530-4B79-87C9-8A124994E663}"/>
    <dgm:cxn modelId="{934FB8F3-337F-4D7A-83C5-4A55BE121C9B}" srcId="{B41F4D3B-CA29-4837-A585-62B2B425E128}" destId="{5D090500-14CB-4945-93A0-7D0E99E979B8}" srcOrd="1" destOrd="0" parTransId="{5EBC3D68-9EEE-4843-B7EF-347058BE77EA}" sibTransId="{40364B8D-DC4F-4536-B47C-0BAEABEC6AF7}"/>
    <dgm:cxn modelId="{F82F090E-7337-48FA-B1C7-AFE81DCB2B5B}" type="presOf" srcId="{F57BF6BE-FAB6-4C7F-A768-161035C46C4E}" destId="{82E2E92B-AEED-4C03-BD60-16A8C77203E0}" srcOrd="0" destOrd="2" presId="urn:microsoft.com/office/officeart/2005/8/layout/vList4"/>
    <dgm:cxn modelId="{31E82B21-7CF9-43B9-BBA2-FD13F00687D9}" srcId="{8C97DA78-6B59-4246-878C-138F690C56C4}" destId="{1D56AAF4-FC23-4BB9-9906-EFED44A03E96}" srcOrd="1" destOrd="0" parTransId="{E8FD75ED-2EF7-4BCC-882D-5D312AA70B2A}" sibTransId="{6703C6CE-1E04-404C-97DB-531BFD84923B}"/>
    <dgm:cxn modelId="{688CA306-DE98-433F-8062-5A956FBF4D0A}" type="presOf" srcId="{69262407-24E7-44BF-8195-E21BB21B62BF}" destId="{28B40054-9667-4E23-84A5-8B06CEEFFF04}" srcOrd="1" destOrd="0" presId="urn:microsoft.com/office/officeart/2005/8/layout/vList4"/>
    <dgm:cxn modelId="{964A2079-F7A8-4E3E-839F-FE7EE1C2F298}" srcId="{B41F4D3B-CA29-4837-A585-62B2B425E128}" destId="{8C97DA78-6B59-4246-878C-138F690C56C4}" srcOrd="0" destOrd="0" parTransId="{2F5593AC-C625-4773-981C-F77A484CC484}" sibTransId="{622F6141-BDF1-40C2-9340-CAFAC1B69B9C}"/>
    <dgm:cxn modelId="{5087B2D8-3C2C-4DB1-AB98-3E72B32B06CA}" type="presOf" srcId="{1D56AAF4-FC23-4BB9-9906-EFED44A03E96}" destId="{EC0271A6-2FA9-4515-A140-26DE52C1B391}" srcOrd="0" destOrd="2" presId="urn:microsoft.com/office/officeart/2005/8/layout/vList4"/>
    <dgm:cxn modelId="{FA609328-D10E-4A4F-981C-4C5433449FB5}" type="presOf" srcId="{3D1DC0CF-2FA8-43B7-9D61-28709D40FA1F}" destId="{82E2E92B-AEED-4C03-BD60-16A8C77203E0}" srcOrd="0" destOrd="1" presId="urn:microsoft.com/office/officeart/2005/8/layout/vList4"/>
    <dgm:cxn modelId="{B48FC377-28D6-4B7B-9FE3-ECD1A601FD80}" type="presOf" srcId="{F96CEE8A-81E7-460D-86DC-A8CA19A6E2CE}" destId="{28B40054-9667-4E23-84A5-8B06CEEFFF04}" srcOrd="1" destOrd="2" presId="urn:microsoft.com/office/officeart/2005/8/layout/vList4"/>
    <dgm:cxn modelId="{10DDAD00-BB58-489A-83A1-D640C8BACC86}" type="presOf" srcId="{1D56AAF4-FC23-4BB9-9906-EFED44A03E96}" destId="{457E7185-53E3-43D9-9E2D-22992F7B338C}" srcOrd="1" destOrd="2" presId="urn:microsoft.com/office/officeart/2005/8/layout/vList4"/>
    <dgm:cxn modelId="{49727908-D409-4690-8F74-99C20D315AA8}" type="presOf" srcId="{3D1DC0CF-2FA8-43B7-9D61-28709D40FA1F}" destId="{693437C8-F728-41BD-A2C5-7156E753B6E1}" srcOrd="1" destOrd="1" presId="urn:microsoft.com/office/officeart/2005/8/layout/vList4"/>
    <dgm:cxn modelId="{39D536D2-BFD3-44CE-9AA5-E537D361A3B0}" type="presOf" srcId="{E7E6F186-71FE-47BE-82A5-D9978DF8DB5F}" destId="{457E7185-53E3-43D9-9E2D-22992F7B338C}" srcOrd="1" destOrd="1" presId="urn:microsoft.com/office/officeart/2005/8/layout/vList4"/>
    <dgm:cxn modelId="{96538E10-422D-47A2-A5F0-68BBCE2D78B0}" srcId="{B41F4D3B-CA29-4837-A585-62B2B425E128}" destId="{69262407-24E7-44BF-8195-E21BB21B62BF}" srcOrd="2" destOrd="0" parTransId="{4F2CBF3D-7563-4C26-9211-D8024665CB8F}" sibTransId="{27570760-7A97-447F-84D5-F0C03614F55C}"/>
    <dgm:cxn modelId="{8615E22F-AD89-496F-BD5E-D9715CB580D1}" type="presOf" srcId="{F57BF6BE-FAB6-4C7F-A768-161035C46C4E}" destId="{693437C8-F728-41BD-A2C5-7156E753B6E1}" srcOrd="1" destOrd="2" presId="urn:microsoft.com/office/officeart/2005/8/layout/vList4"/>
    <dgm:cxn modelId="{D9F940D0-46DE-4D67-BAA2-CBA0BD1348AA}" srcId="{5D090500-14CB-4945-93A0-7D0E99E979B8}" destId="{3D1DC0CF-2FA8-43B7-9D61-28709D40FA1F}" srcOrd="0" destOrd="0" parTransId="{E50FAA9A-8F2F-48C2-AFAF-F7DB4C42B064}" sibTransId="{2228174F-7EC3-4EC9-8D7A-95D10BD7425A}"/>
    <dgm:cxn modelId="{28326D97-766F-4C78-8C69-72E741C75387}" srcId="{69262407-24E7-44BF-8195-E21BB21B62BF}" destId="{F96CEE8A-81E7-460D-86DC-A8CA19A6E2CE}" srcOrd="1" destOrd="0" parTransId="{81907A91-7909-4AA1-9B2D-527ADF5E55A6}" sibTransId="{DCE18288-5039-40E1-8E3E-727E38AA3909}"/>
    <dgm:cxn modelId="{D8054F02-8CE4-479C-A43A-8ECC24B9107F}" type="presOf" srcId="{5D090500-14CB-4945-93A0-7D0E99E979B8}" destId="{82E2E92B-AEED-4C03-BD60-16A8C77203E0}" srcOrd="0" destOrd="0" presId="urn:microsoft.com/office/officeart/2005/8/layout/vList4"/>
    <dgm:cxn modelId="{8446B88D-5040-4C26-92E8-22A95CFC0A27}" type="presOf" srcId="{B41F4D3B-CA29-4837-A585-62B2B425E128}" destId="{5C8C4691-8632-4114-ADE8-CFEBBB022C52}" srcOrd="0" destOrd="0" presId="urn:microsoft.com/office/officeart/2005/8/layout/vList4"/>
    <dgm:cxn modelId="{7752988C-4D3A-4344-B802-17C557F50102}" type="presOf" srcId="{E7E6F186-71FE-47BE-82A5-D9978DF8DB5F}" destId="{EC0271A6-2FA9-4515-A140-26DE52C1B391}" srcOrd="0" destOrd="1" presId="urn:microsoft.com/office/officeart/2005/8/layout/vList4"/>
    <dgm:cxn modelId="{96148553-42F3-49D0-8800-9B8DBBE9A68D}" type="presOf" srcId="{8C97DA78-6B59-4246-878C-138F690C56C4}" destId="{EC0271A6-2FA9-4515-A140-26DE52C1B391}" srcOrd="0" destOrd="0" presId="urn:microsoft.com/office/officeart/2005/8/layout/vList4"/>
    <dgm:cxn modelId="{F68F5736-1522-4567-B7CC-4F5AE9A11C7E}" srcId="{5D090500-14CB-4945-93A0-7D0E99E979B8}" destId="{F57BF6BE-FAB6-4C7F-A768-161035C46C4E}" srcOrd="1" destOrd="0" parTransId="{45B1E06B-938A-43CB-B197-5195839E52AF}" sibTransId="{5B49ED77-45DE-4084-8AF7-39E25322D367}"/>
    <dgm:cxn modelId="{DBC053C2-BC4D-454C-9CAA-89428B4A3B92}" srcId="{69262407-24E7-44BF-8195-E21BB21B62BF}" destId="{19540A1C-406E-411D-B617-D7A3FFCD1C19}" srcOrd="0" destOrd="0" parTransId="{F2E341BE-43C1-4E40-9770-003CDECEF3F6}" sibTransId="{CF9CFC80-C03E-4534-BACD-68A6B5111BB0}"/>
    <dgm:cxn modelId="{5CFF3241-1532-4BC6-BBE5-58F1FF29AAD7}" type="presOf" srcId="{8C97DA78-6B59-4246-878C-138F690C56C4}" destId="{457E7185-53E3-43D9-9E2D-22992F7B338C}" srcOrd="1" destOrd="0" presId="urn:microsoft.com/office/officeart/2005/8/layout/vList4"/>
    <dgm:cxn modelId="{5A539577-D818-4174-A4F8-6C8D1ECA16F0}" type="presOf" srcId="{F96CEE8A-81E7-460D-86DC-A8CA19A6E2CE}" destId="{D08CDCF6-4473-4955-8F7A-76C887141024}" srcOrd="0" destOrd="2" presId="urn:microsoft.com/office/officeart/2005/8/layout/vList4"/>
    <dgm:cxn modelId="{A5C489CD-BC65-4D6F-A2B4-31816AD7E5E6}" type="presOf" srcId="{5D090500-14CB-4945-93A0-7D0E99E979B8}" destId="{693437C8-F728-41BD-A2C5-7156E753B6E1}" srcOrd="1" destOrd="0" presId="urn:microsoft.com/office/officeart/2005/8/layout/vList4"/>
    <dgm:cxn modelId="{E6D8DE6E-8DBF-4784-A092-9961DB89F9EC}" type="presParOf" srcId="{5C8C4691-8632-4114-ADE8-CFEBBB022C52}" destId="{0063B509-B8D7-4838-8088-E07CF5CF1113}" srcOrd="0" destOrd="0" presId="urn:microsoft.com/office/officeart/2005/8/layout/vList4"/>
    <dgm:cxn modelId="{45A56533-E4DC-4219-AD1A-447667F816EB}" type="presParOf" srcId="{0063B509-B8D7-4838-8088-E07CF5CF1113}" destId="{EC0271A6-2FA9-4515-A140-26DE52C1B391}" srcOrd="0" destOrd="0" presId="urn:microsoft.com/office/officeart/2005/8/layout/vList4"/>
    <dgm:cxn modelId="{E43C7DA7-0D01-4787-AC4E-3B8902132EC0}" type="presParOf" srcId="{0063B509-B8D7-4838-8088-E07CF5CF1113}" destId="{C4B164A3-5CFC-4975-B630-077B91775417}" srcOrd="1" destOrd="0" presId="urn:microsoft.com/office/officeart/2005/8/layout/vList4"/>
    <dgm:cxn modelId="{A8198242-9105-4E0C-ABAF-0114072D74CC}" type="presParOf" srcId="{0063B509-B8D7-4838-8088-E07CF5CF1113}" destId="{457E7185-53E3-43D9-9E2D-22992F7B338C}" srcOrd="2" destOrd="0" presId="urn:microsoft.com/office/officeart/2005/8/layout/vList4"/>
    <dgm:cxn modelId="{582A8376-8A88-4D9A-8A92-24EAA5158A4B}" type="presParOf" srcId="{5C8C4691-8632-4114-ADE8-CFEBBB022C52}" destId="{B675C944-2F97-4A76-A891-C1F03FBA1E5E}" srcOrd="1" destOrd="0" presId="urn:microsoft.com/office/officeart/2005/8/layout/vList4"/>
    <dgm:cxn modelId="{83DBB3B0-7F21-4E84-B274-7644287361F1}" type="presParOf" srcId="{5C8C4691-8632-4114-ADE8-CFEBBB022C52}" destId="{33958295-16B8-4D88-8F3D-64F1568EBDE4}" srcOrd="2" destOrd="0" presId="urn:microsoft.com/office/officeart/2005/8/layout/vList4"/>
    <dgm:cxn modelId="{CE5147B5-9D56-4167-A1E8-4C6EAFC22CD7}" type="presParOf" srcId="{33958295-16B8-4D88-8F3D-64F1568EBDE4}" destId="{82E2E92B-AEED-4C03-BD60-16A8C77203E0}" srcOrd="0" destOrd="0" presId="urn:microsoft.com/office/officeart/2005/8/layout/vList4"/>
    <dgm:cxn modelId="{78580409-4B06-4E42-AF70-6B7240760E98}" type="presParOf" srcId="{33958295-16B8-4D88-8F3D-64F1568EBDE4}" destId="{57F1A342-7CCA-4EDA-9B3C-63250A3BFD7D}" srcOrd="1" destOrd="0" presId="urn:microsoft.com/office/officeart/2005/8/layout/vList4"/>
    <dgm:cxn modelId="{67CF2926-1760-48E6-8F9A-901F112A4AC3}" type="presParOf" srcId="{33958295-16B8-4D88-8F3D-64F1568EBDE4}" destId="{693437C8-F728-41BD-A2C5-7156E753B6E1}" srcOrd="2" destOrd="0" presId="urn:microsoft.com/office/officeart/2005/8/layout/vList4"/>
    <dgm:cxn modelId="{74E6A977-458D-4FFC-82B6-B3D61D444D26}" type="presParOf" srcId="{5C8C4691-8632-4114-ADE8-CFEBBB022C52}" destId="{FB4B2E2D-F96C-4036-8050-73731E1120EC}" srcOrd="3" destOrd="0" presId="urn:microsoft.com/office/officeart/2005/8/layout/vList4"/>
    <dgm:cxn modelId="{11537964-F995-4460-8E1A-40E38ABB9F7F}" type="presParOf" srcId="{5C8C4691-8632-4114-ADE8-CFEBBB022C52}" destId="{BCB36A89-0FB0-4F8E-BF3D-2FE10E6EC45A}" srcOrd="4" destOrd="0" presId="urn:microsoft.com/office/officeart/2005/8/layout/vList4"/>
    <dgm:cxn modelId="{470BE327-A2B1-433D-BA69-D2F4887AD74A}" type="presParOf" srcId="{BCB36A89-0FB0-4F8E-BF3D-2FE10E6EC45A}" destId="{D08CDCF6-4473-4955-8F7A-76C887141024}" srcOrd="0" destOrd="0" presId="urn:microsoft.com/office/officeart/2005/8/layout/vList4"/>
    <dgm:cxn modelId="{5FA480A0-0C9A-4964-852C-616E840BD477}" type="presParOf" srcId="{BCB36A89-0FB0-4F8E-BF3D-2FE10E6EC45A}" destId="{A03EC4C1-038C-403C-BEA6-590EB26327A2}" srcOrd="1" destOrd="0" presId="urn:microsoft.com/office/officeart/2005/8/layout/vList4"/>
    <dgm:cxn modelId="{D22E5EE9-3D83-49A6-AF0E-8F1E9AD5DA7E}" type="presParOf" srcId="{BCB36A89-0FB0-4F8E-BF3D-2FE10E6EC45A}" destId="{28B40054-9667-4E23-84A5-8B06CEEFFF0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271A6-2FA9-4515-A140-26DE52C1B391}">
      <dsp:nvSpPr>
        <dsp:cNvPr id="0" name=""/>
        <dsp:cNvSpPr/>
      </dsp:nvSpPr>
      <dsp:spPr>
        <a:xfrm>
          <a:off x="0" y="0"/>
          <a:ext cx="8305800" cy="1619250"/>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t>Pollinator Habitat and Right-of-Way Restoration</a:t>
          </a:r>
        </a:p>
        <a:p>
          <a:pPr marL="114300" lvl="1" indent="-114300" algn="l" defTabSz="666750">
            <a:lnSpc>
              <a:spcPct val="90000"/>
            </a:lnSpc>
            <a:spcBef>
              <a:spcPct val="0"/>
            </a:spcBef>
            <a:spcAft>
              <a:spcPct val="15000"/>
            </a:spcAft>
            <a:buChar char="•"/>
          </a:pPr>
          <a:r>
            <a:rPr lang="en-US" sz="1500" kern="1200" dirty="0"/>
            <a:t>Pilot initiative to re-seed rights-of way with native grasses and flowers to attract native pollinator species.</a:t>
          </a:r>
        </a:p>
        <a:p>
          <a:pPr marL="114300" lvl="1" indent="-114300" algn="l" defTabSz="666750">
            <a:lnSpc>
              <a:spcPct val="90000"/>
            </a:lnSpc>
            <a:spcBef>
              <a:spcPct val="0"/>
            </a:spcBef>
            <a:spcAft>
              <a:spcPct val="15000"/>
            </a:spcAft>
            <a:buChar char="•"/>
          </a:pPr>
          <a:r>
            <a:rPr lang="en-US" sz="1500" kern="1200" dirty="0"/>
            <a:t>In cooperation with  experts from state and federal resource agencies to determine the  best  locations for establishing  pollinator habitats in rights-of-way.</a:t>
          </a:r>
        </a:p>
      </dsp:txBody>
      <dsp:txXfrm>
        <a:off x="1823085" y="0"/>
        <a:ext cx="6482714" cy="1619250"/>
      </dsp:txXfrm>
    </dsp:sp>
    <dsp:sp modelId="{C4B164A3-5CFC-4975-B630-077B91775417}">
      <dsp:nvSpPr>
        <dsp:cNvPr id="0" name=""/>
        <dsp:cNvSpPr/>
      </dsp:nvSpPr>
      <dsp:spPr>
        <a:xfrm>
          <a:off x="161925" y="161925"/>
          <a:ext cx="1661160" cy="1295400"/>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E2E92B-AEED-4C03-BD60-16A8C77203E0}">
      <dsp:nvSpPr>
        <dsp:cNvPr id="0" name=""/>
        <dsp:cNvSpPr/>
      </dsp:nvSpPr>
      <dsp:spPr>
        <a:xfrm>
          <a:off x="0" y="1781175"/>
          <a:ext cx="8305800" cy="1619250"/>
        </a:xfrm>
        <a:prstGeom prst="roundRect">
          <a:avLst>
            <a:gd name="adj" fmla="val 10000"/>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t>Steep Slope Sediment and Erosion Control</a:t>
          </a:r>
        </a:p>
        <a:p>
          <a:pPr marL="114300" lvl="1" indent="-114300" algn="l" defTabSz="666750">
            <a:lnSpc>
              <a:spcPct val="90000"/>
            </a:lnSpc>
            <a:spcBef>
              <a:spcPct val="0"/>
            </a:spcBef>
            <a:spcAft>
              <a:spcPct val="15000"/>
            </a:spcAft>
            <a:buChar char="•"/>
          </a:pPr>
          <a:r>
            <a:rPr lang="en-US" sz="1500" kern="1200" dirty="0"/>
            <a:t>Slopes that are &gt; 30%</a:t>
          </a:r>
        </a:p>
        <a:p>
          <a:pPr marL="114300" lvl="1" indent="-114300" algn="l" defTabSz="666750">
            <a:lnSpc>
              <a:spcPct val="90000"/>
            </a:lnSpc>
            <a:spcBef>
              <a:spcPct val="0"/>
            </a:spcBef>
            <a:spcAft>
              <a:spcPct val="15000"/>
            </a:spcAft>
            <a:buChar char="•"/>
          </a:pPr>
          <a:r>
            <a:rPr lang="en-US" sz="1500" kern="1200" dirty="0"/>
            <a:t>Above and beyond State regulatory standards to proactively mitigate  for potential erosion and sediment discharges along the right-of-way that can potentially impact environmental resources.</a:t>
          </a:r>
        </a:p>
      </dsp:txBody>
      <dsp:txXfrm>
        <a:off x="1823085" y="1781175"/>
        <a:ext cx="6482714" cy="1619250"/>
      </dsp:txXfrm>
    </dsp:sp>
    <dsp:sp modelId="{57F1A342-7CCA-4EDA-9B3C-63250A3BFD7D}">
      <dsp:nvSpPr>
        <dsp:cNvPr id="0" name=""/>
        <dsp:cNvSpPr/>
      </dsp:nvSpPr>
      <dsp:spPr>
        <a:xfrm>
          <a:off x="76192" y="1981197"/>
          <a:ext cx="1661160" cy="1295400"/>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8CDCF6-4473-4955-8F7A-76C887141024}">
      <dsp:nvSpPr>
        <dsp:cNvPr id="0" name=""/>
        <dsp:cNvSpPr/>
      </dsp:nvSpPr>
      <dsp:spPr>
        <a:xfrm>
          <a:off x="0" y="3562350"/>
          <a:ext cx="8305800" cy="1619250"/>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t>Methane Emissions Reductions</a:t>
          </a:r>
        </a:p>
        <a:p>
          <a:pPr marL="114300" lvl="1" indent="-114300" algn="l" defTabSz="666750">
            <a:lnSpc>
              <a:spcPct val="90000"/>
            </a:lnSpc>
            <a:spcBef>
              <a:spcPct val="0"/>
            </a:spcBef>
            <a:spcAft>
              <a:spcPct val="15000"/>
            </a:spcAft>
            <a:buChar char="•"/>
          </a:pPr>
          <a:r>
            <a:rPr lang="en-US" sz="1500" kern="1200" dirty="0"/>
            <a:t>Fugitive emissions reduction initiative includes equipment and procedures that significantly reduce the amount of methane released into the atmosphere.</a:t>
          </a:r>
        </a:p>
        <a:p>
          <a:pPr marL="114300" lvl="1" indent="-114300" algn="l" defTabSz="666750">
            <a:lnSpc>
              <a:spcPct val="90000"/>
            </a:lnSpc>
            <a:spcBef>
              <a:spcPct val="0"/>
            </a:spcBef>
            <a:spcAft>
              <a:spcPct val="15000"/>
            </a:spcAft>
            <a:buChar char="•"/>
          </a:pPr>
          <a:r>
            <a:rPr lang="en-US" sz="1500" kern="1200" dirty="0"/>
            <a:t>Vent gas recovery compressor, selective catalytic  reduction system ,and oxidation catalyst </a:t>
          </a:r>
        </a:p>
      </dsp:txBody>
      <dsp:txXfrm>
        <a:off x="1823085" y="3562350"/>
        <a:ext cx="6482714" cy="1619250"/>
      </dsp:txXfrm>
    </dsp:sp>
    <dsp:sp modelId="{A03EC4C1-038C-403C-BEA6-590EB26327A2}">
      <dsp:nvSpPr>
        <dsp:cNvPr id="0" name=""/>
        <dsp:cNvSpPr/>
      </dsp:nvSpPr>
      <dsp:spPr>
        <a:xfrm>
          <a:off x="161925" y="3724274"/>
          <a:ext cx="1661160" cy="1295400"/>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3A8E6BD2-D7E2-4B80-8835-A7DDAD98611B}" type="datetimeFigureOut">
              <a:rPr lang="en-US" smtClean="0"/>
              <a:pPr/>
              <a:t>2/8/2017</a:t>
            </a:fld>
            <a:endParaRPr lang="en-US"/>
          </a:p>
        </p:txBody>
      </p:sp>
      <p:sp>
        <p:nvSpPr>
          <p:cNvPr id="4" name="Slide Image Placeholder 3"/>
          <p:cNvSpPr>
            <a:spLocks noGrp="1" noRot="1" noChangeAspect="1"/>
          </p:cNvSpPr>
          <p:nvPr>
            <p:ph type="sldImg" idx="2"/>
          </p:nvPr>
        </p:nvSpPr>
        <p:spPr>
          <a:xfrm>
            <a:off x="398463" y="696913"/>
            <a:ext cx="6188075"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C87EEBCE-A087-4256-B13A-E4F0C2CCCFE6}" type="slidenum">
              <a:rPr lang="en-US" smtClean="0"/>
              <a:pPr/>
              <a:t>‹#›</a:t>
            </a:fld>
            <a:endParaRPr lang="en-US"/>
          </a:p>
        </p:txBody>
      </p:sp>
    </p:spTree>
    <p:extLst>
      <p:ext uri="{BB962C8B-B14F-4D97-AF65-F5344CB8AC3E}">
        <p14:creationId xmlns:p14="http://schemas.microsoft.com/office/powerpoint/2010/main" val="151852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7EEBCE-A087-4256-B13A-E4F0C2CCCFE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a:p>
        </p:txBody>
      </p:sp>
      <p:sp>
        <p:nvSpPr>
          <p:cNvPr id="4" name="Slide Number Placeholder 3"/>
          <p:cNvSpPr>
            <a:spLocks noGrp="1"/>
          </p:cNvSpPr>
          <p:nvPr>
            <p:ph type="sldNum" sz="quarter" idx="10"/>
          </p:nvPr>
        </p:nvSpPr>
        <p:spPr/>
        <p:txBody>
          <a:bodyPr/>
          <a:lstStyle/>
          <a:p>
            <a:fld id="{C87EEBCE-A087-4256-B13A-E4F0C2CCCFE6}"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endParaRPr lang="en-US" dirty="0"/>
          </a:p>
        </p:txBody>
      </p:sp>
      <p:sp>
        <p:nvSpPr>
          <p:cNvPr id="4" name="Slide Number Placeholder 3"/>
          <p:cNvSpPr>
            <a:spLocks noGrp="1"/>
          </p:cNvSpPr>
          <p:nvPr>
            <p:ph type="sldNum" sz="quarter" idx="10"/>
          </p:nvPr>
        </p:nvSpPr>
        <p:spPr/>
        <p:txBody>
          <a:bodyPr/>
          <a:lstStyle/>
          <a:p>
            <a:fld id="{C87EEBCE-A087-4256-B13A-E4F0C2CCCFE6}"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7EEBCE-A087-4256-B13A-E4F0C2CCCFE6}"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7EEBCE-A087-4256-B13A-E4F0C2CCCFE6}" type="slidenum">
              <a:rPr lang="en-US" smtClean="0"/>
              <a:pPr/>
              <a:t>31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7EEBCE-A087-4256-B13A-E4F0C2CCCFE6}"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7EEBCE-A087-4256-B13A-E4F0C2CCCFE6}"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7EEBCE-A087-4256-B13A-E4F0C2CCCFE6}"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7EEBCE-A087-4256-B13A-E4F0C2CCCFE6}"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7EEBCE-A087-4256-B13A-E4F0C2CCCFE6}"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7EEBCE-A087-4256-B13A-E4F0C2CCCFE6}"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7EEBCE-A087-4256-B13A-E4F0C2CCCFE6}"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7EEBCE-A087-4256-B13A-E4F0C2CCCFE6}"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oleObject" Target="../embeddings/oleObject1.bin"/><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1806575"/>
            <a:ext cx="10360501" cy="1470025"/>
          </a:xfrm>
        </p:spPr>
        <p:txBody>
          <a:bodyPr>
            <a:normAutofit/>
          </a:bodyPr>
          <a:lstStyle>
            <a:lvl1pPr marL="0" algn="ctr" defTabSz="914400" rtl="0" eaLnBrk="1" latinLnBrk="0" hangingPunct="1">
              <a:defRPr lang="en-US" sz="4000" b="1" kern="1200" dirty="0" smtClean="0">
                <a:solidFill>
                  <a:schemeClr val="accent1">
                    <a:lumMod val="75000"/>
                  </a:schemeClr>
                </a:solidFill>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8" name="Rectangle 7"/>
          <p:cNvSpPr/>
          <p:nvPr userDrawn="1"/>
        </p:nvSpPr>
        <p:spPr>
          <a:xfrm>
            <a:off x="0" y="3415510"/>
            <a:ext cx="12192000" cy="273227"/>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graphicFrame>
        <p:nvGraphicFramePr>
          <p:cNvPr id="9" name="Object 30"/>
          <p:cNvGraphicFramePr>
            <a:graphicFrameLocks noChangeAspect="1"/>
          </p:cNvGraphicFramePr>
          <p:nvPr userDrawn="1"/>
        </p:nvGraphicFramePr>
        <p:xfrm>
          <a:off x="4824324" y="3741146"/>
          <a:ext cx="2563090" cy="1106386"/>
        </p:xfrm>
        <a:graphic>
          <a:graphicData uri="http://schemas.openxmlformats.org/presentationml/2006/ole">
            <mc:AlternateContent xmlns:mc="http://schemas.openxmlformats.org/markup-compatibility/2006">
              <mc:Choice xmlns:v="urn:schemas-microsoft-com:vml" Requires="v">
                <p:oleObj spid="_x0000_s1032" name="Image" r:id="rId3" imgW="24380952" imgH="10514286" progId="">
                  <p:embed/>
                </p:oleObj>
              </mc:Choice>
              <mc:Fallback>
                <p:oleObj name="Image" r:id="rId3" imgW="24380952" imgH="10514286" progId="">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4324" y="3741146"/>
                        <a:ext cx="2563090" cy="11063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Picture 2"/>
          <p:cNvPicPr>
            <a:picLocks noChangeAspect="1" noChangeArrowheads="1"/>
          </p:cNvPicPr>
          <p:nvPr userDrawn="1"/>
        </p:nvPicPr>
        <p:blipFill>
          <a:blip r:embed="rId5" cstate="print"/>
          <a:srcRect/>
          <a:stretch>
            <a:fillRect/>
          </a:stretch>
        </p:blipFill>
        <p:spPr bwMode="auto">
          <a:xfrm>
            <a:off x="8393024" y="4982722"/>
            <a:ext cx="1889375" cy="817310"/>
          </a:xfrm>
          <a:prstGeom prst="rect">
            <a:avLst/>
          </a:prstGeom>
          <a:noFill/>
          <a:ln w="9525">
            <a:noFill/>
            <a:miter lim="800000"/>
            <a:headEnd/>
            <a:tailEnd/>
          </a:ln>
        </p:spPr>
      </p:pic>
      <p:pic>
        <p:nvPicPr>
          <p:cNvPr id="11" name="Picture 4"/>
          <p:cNvPicPr>
            <a:picLocks noChangeAspect="1" noChangeArrowheads="1"/>
          </p:cNvPicPr>
          <p:nvPr userDrawn="1"/>
        </p:nvPicPr>
        <p:blipFill>
          <a:blip r:embed="rId6" cstate="print"/>
          <a:srcRect/>
          <a:stretch>
            <a:fillRect/>
          </a:stretch>
        </p:blipFill>
        <p:spPr bwMode="auto">
          <a:xfrm>
            <a:off x="1890624" y="4959905"/>
            <a:ext cx="2382364" cy="840127"/>
          </a:xfrm>
          <a:prstGeom prst="rect">
            <a:avLst/>
          </a:prstGeom>
          <a:noFill/>
          <a:ln w="9525">
            <a:noFill/>
            <a:miter lim="800000"/>
            <a:headEnd/>
            <a:tailEnd/>
          </a:ln>
        </p:spPr>
      </p:pic>
      <p:pic>
        <p:nvPicPr>
          <p:cNvPr id="12" name="Picture 4" descr="AGL Resources"/>
          <p:cNvPicPr>
            <a:picLocks noChangeAspect="1" noChangeArrowheads="1"/>
          </p:cNvPicPr>
          <p:nvPr userDrawn="1"/>
        </p:nvPicPr>
        <p:blipFill>
          <a:blip r:embed="rId7" cstate="print"/>
          <a:srcRect/>
          <a:stretch>
            <a:fillRect/>
          </a:stretch>
        </p:blipFill>
        <p:spPr bwMode="auto">
          <a:xfrm>
            <a:off x="4580760" y="5191652"/>
            <a:ext cx="3323614" cy="464252"/>
          </a:xfrm>
          <a:prstGeom prst="rect">
            <a:avLst/>
          </a:prstGeom>
          <a:noFill/>
        </p:spPr>
      </p:pic>
      <p:cxnSp>
        <p:nvCxnSpPr>
          <p:cNvPr id="13" name="Straight Connector 12"/>
          <p:cNvCxnSpPr/>
          <p:nvPr userDrawn="1"/>
        </p:nvCxnSpPr>
        <p:spPr>
          <a:xfrm>
            <a:off x="0" y="6324600"/>
            <a:ext cx="12192000" cy="0"/>
          </a:xfrm>
          <a:prstGeom prst="line">
            <a:avLst/>
          </a:prstGeom>
          <a:ln w="939800">
            <a:solidFill>
              <a:srgbClr val="ED8516"/>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37340" y="5778010"/>
            <a:ext cx="1466336" cy="102164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441" y="6356351"/>
            <a:ext cx="2844059" cy="365125"/>
          </a:xfrm>
          <a:prstGeom prst="rect">
            <a:avLst/>
          </a:prstGeom>
        </p:spPr>
        <p:txBody>
          <a:bodyPr/>
          <a:lstStyle/>
          <a:p>
            <a:endParaRPr lang="en-US"/>
          </a:p>
        </p:txBody>
      </p:sp>
      <p:sp>
        <p:nvSpPr>
          <p:cNvPr id="5" name="Footer Placeholder 4"/>
          <p:cNvSpPr>
            <a:spLocks noGrp="1"/>
          </p:cNvSpPr>
          <p:nvPr>
            <p:ph type="ftr" sz="quarter" idx="11"/>
          </p:nvPr>
        </p:nvSpPr>
        <p:spPr>
          <a:xfrm>
            <a:off x="4164515" y="6356351"/>
            <a:ext cx="385979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08012" y="6356351"/>
            <a:ext cx="2844059" cy="365125"/>
          </a:xfrm>
          <a:prstGeom prst="rect">
            <a:avLst/>
          </a:prstGeom>
        </p:spPr>
        <p:txBody>
          <a:bodyPr/>
          <a:lstStyle/>
          <a:p>
            <a:fld id="{ABCB07AC-F029-4077-9A5E-26A7B61B213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441" y="6356351"/>
            <a:ext cx="2844059" cy="365125"/>
          </a:xfrm>
          <a:prstGeom prst="rect">
            <a:avLst/>
          </a:prstGeom>
        </p:spPr>
        <p:txBody>
          <a:bodyPr/>
          <a:lstStyle/>
          <a:p>
            <a:endParaRPr lang="en-US"/>
          </a:p>
        </p:txBody>
      </p:sp>
      <p:sp>
        <p:nvSpPr>
          <p:cNvPr id="5" name="Footer Placeholder 4"/>
          <p:cNvSpPr>
            <a:spLocks noGrp="1"/>
          </p:cNvSpPr>
          <p:nvPr>
            <p:ph type="ftr" sz="quarter" idx="11"/>
          </p:nvPr>
        </p:nvSpPr>
        <p:spPr>
          <a:xfrm>
            <a:off x="4164515" y="6356351"/>
            <a:ext cx="385979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08012" y="6356351"/>
            <a:ext cx="2844059" cy="365125"/>
          </a:xfrm>
          <a:prstGeom prst="rect">
            <a:avLst/>
          </a:prstGeom>
        </p:spPr>
        <p:txBody>
          <a:bodyPr/>
          <a:lstStyle/>
          <a:p>
            <a:fld id="{ABCB07AC-F029-4077-9A5E-26A7B61B213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0" y="6324600"/>
            <a:ext cx="12192000" cy="0"/>
          </a:xfrm>
          <a:prstGeom prst="line">
            <a:avLst/>
          </a:prstGeom>
          <a:ln w="939800">
            <a:solidFill>
              <a:srgbClr val="ED8516"/>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7340" y="5778010"/>
            <a:ext cx="1466336" cy="1021646"/>
          </a:xfrm>
          <a:prstGeom prst="rect">
            <a:avLst/>
          </a:prstGeom>
        </p:spPr>
      </p:pic>
      <p:sp>
        <p:nvSpPr>
          <p:cNvPr id="9" name="object 4"/>
          <p:cNvSpPr/>
          <p:nvPr userDrawn="1"/>
        </p:nvSpPr>
        <p:spPr>
          <a:xfrm>
            <a:off x="559854" y="1352169"/>
            <a:ext cx="10450830" cy="0"/>
          </a:xfrm>
          <a:custGeom>
            <a:avLst/>
            <a:gdLst/>
            <a:ahLst/>
            <a:cxnLst/>
            <a:rect l="l" t="t" r="r" b="b"/>
            <a:pathLst>
              <a:path w="10450830">
                <a:moveTo>
                  <a:pt x="0" y="0"/>
                </a:moveTo>
                <a:lnTo>
                  <a:pt x="10450283" y="0"/>
                </a:lnTo>
              </a:path>
            </a:pathLst>
          </a:custGeom>
          <a:ln w="28575">
            <a:solidFill>
              <a:srgbClr val="45A939"/>
            </a:solidFill>
          </a:ln>
        </p:spPr>
        <p:txBody>
          <a:bodyPr wrap="square" lIns="0" tIns="0" rIns="0" bIns="0" rtlCol="0"/>
          <a:lstStyle/>
          <a:p>
            <a:endParaRPr dirty="0"/>
          </a:p>
        </p:txBody>
      </p:sp>
      <p:sp>
        <p:nvSpPr>
          <p:cNvPr id="6" name="Slide Number Placeholder 5"/>
          <p:cNvSpPr>
            <a:spLocks noGrp="1"/>
          </p:cNvSpPr>
          <p:nvPr>
            <p:ph type="sldNum" sz="quarter" idx="12"/>
          </p:nvPr>
        </p:nvSpPr>
        <p:spPr>
          <a:xfrm>
            <a:off x="608012" y="6356351"/>
            <a:ext cx="2844059" cy="365125"/>
          </a:xfrm>
          <a:prstGeom prst="rect">
            <a:avLst/>
          </a:prstGeom>
        </p:spPr>
        <p:txBody>
          <a:bodyPr/>
          <a:lstStyle>
            <a:lvl1pPr algn="l">
              <a:defRPr sz="1200"/>
            </a:lvl1pPr>
          </a:lstStyle>
          <a:p>
            <a:fld id="{ABCB07AC-F029-4077-9A5E-26A7B61B213A}"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441" y="6356351"/>
            <a:ext cx="2844059" cy="365125"/>
          </a:xfrm>
          <a:prstGeom prst="rect">
            <a:avLst/>
          </a:prstGeom>
        </p:spPr>
        <p:txBody>
          <a:bodyPr/>
          <a:lstStyle/>
          <a:p>
            <a:endParaRPr lang="en-US"/>
          </a:p>
        </p:txBody>
      </p:sp>
      <p:sp>
        <p:nvSpPr>
          <p:cNvPr id="5" name="Footer Placeholder 4"/>
          <p:cNvSpPr>
            <a:spLocks noGrp="1"/>
          </p:cNvSpPr>
          <p:nvPr>
            <p:ph type="ftr" sz="quarter" idx="11"/>
          </p:nvPr>
        </p:nvSpPr>
        <p:spPr>
          <a:xfrm>
            <a:off x="4164515" y="6356351"/>
            <a:ext cx="385979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08012" y="6356351"/>
            <a:ext cx="2844059" cy="365125"/>
          </a:xfrm>
          <a:prstGeom prst="rect">
            <a:avLst/>
          </a:prstGeom>
        </p:spPr>
        <p:txBody>
          <a:bodyPr/>
          <a:lstStyle/>
          <a:p>
            <a:fld id="{ABCB07AC-F029-4077-9A5E-26A7B61B213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441" y="6356351"/>
            <a:ext cx="2844059" cy="365125"/>
          </a:xfrm>
          <a:prstGeom prst="rect">
            <a:avLst/>
          </a:prstGeom>
        </p:spPr>
        <p:txBody>
          <a:bodyPr/>
          <a:lstStyle/>
          <a:p>
            <a:endParaRPr lang="en-US"/>
          </a:p>
        </p:txBody>
      </p:sp>
      <p:sp>
        <p:nvSpPr>
          <p:cNvPr id="6" name="Footer Placeholder 5"/>
          <p:cNvSpPr>
            <a:spLocks noGrp="1"/>
          </p:cNvSpPr>
          <p:nvPr>
            <p:ph type="ftr" sz="quarter" idx="11"/>
          </p:nvPr>
        </p:nvSpPr>
        <p:spPr>
          <a:xfrm>
            <a:off x="4164515" y="6356351"/>
            <a:ext cx="3859795"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08012" y="6356351"/>
            <a:ext cx="2844059" cy="365125"/>
          </a:xfrm>
          <a:prstGeom prst="rect">
            <a:avLst/>
          </a:prstGeom>
        </p:spPr>
        <p:txBody>
          <a:bodyPr/>
          <a:lstStyle/>
          <a:p>
            <a:fld id="{ABCB07AC-F029-4077-9A5E-26A7B61B213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441" y="6356351"/>
            <a:ext cx="2844059" cy="365125"/>
          </a:xfrm>
          <a:prstGeom prst="rect">
            <a:avLst/>
          </a:prstGeom>
        </p:spPr>
        <p:txBody>
          <a:bodyPr/>
          <a:lstStyle/>
          <a:p>
            <a:endParaRPr lang="en-US"/>
          </a:p>
        </p:txBody>
      </p:sp>
      <p:sp>
        <p:nvSpPr>
          <p:cNvPr id="8" name="Footer Placeholder 7"/>
          <p:cNvSpPr>
            <a:spLocks noGrp="1"/>
          </p:cNvSpPr>
          <p:nvPr>
            <p:ph type="ftr" sz="quarter" idx="11"/>
          </p:nvPr>
        </p:nvSpPr>
        <p:spPr>
          <a:xfrm>
            <a:off x="4164515" y="6356351"/>
            <a:ext cx="3859795"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08012" y="6356351"/>
            <a:ext cx="2844059" cy="365125"/>
          </a:xfrm>
          <a:prstGeom prst="rect">
            <a:avLst/>
          </a:prstGeom>
        </p:spPr>
        <p:txBody>
          <a:bodyPr/>
          <a:lstStyle/>
          <a:p>
            <a:fld id="{ABCB07AC-F029-4077-9A5E-26A7B61B213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441" y="6356351"/>
            <a:ext cx="2844059" cy="365125"/>
          </a:xfrm>
          <a:prstGeom prst="rect">
            <a:avLst/>
          </a:prstGeom>
        </p:spPr>
        <p:txBody>
          <a:bodyPr/>
          <a:lstStyle/>
          <a:p>
            <a:endParaRPr lang="en-US"/>
          </a:p>
        </p:txBody>
      </p:sp>
      <p:sp>
        <p:nvSpPr>
          <p:cNvPr id="4" name="Footer Placeholder 3"/>
          <p:cNvSpPr>
            <a:spLocks noGrp="1"/>
          </p:cNvSpPr>
          <p:nvPr>
            <p:ph type="ftr" sz="quarter" idx="11"/>
          </p:nvPr>
        </p:nvSpPr>
        <p:spPr>
          <a:xfrm>
            <a:off x="4164515" y="6356351"/>
            <a:ext cx="3859795"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08012" y="6356351"/>
            <a:ext cx="2844059" cy="365125"/>
          </a:xfrm>
          <a:prstGeom prst="rect">
            <a:avLst/>
          </a:prstGeom>
        </p:spPr>
        <p:txBody>
          <a:bodyPr/>
          <a:lstStyle/>
          <a:p>
            <a:fld id="{ABCB07AC-F029-4077-9A5E-26A7B61B213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441" y="6356351"/>
            <a:ext cx="2844059" cy="365125"/>
          </a:xfrm>
          <a:prstGeom prst="rect">
            <a:avLst/>
          </a:prstGeom>
        </p:spPr>
        <p:txBody>
          <a:bodyPr/>
          <a:lstStyle/>
          <a:p>
            <a:endParaRPr lang="en-US"/>
          </a:p>
        </p:txBody>
      </p:sp>
      <p:sp>
        <p:nvSpPr>
          <p:cNvPr id="3" name="Footer Placeholder 2"/>
          <p:cNvSpPr>
            <a:spLocks noGrp="1"/>
          </p:cNvSpPr>
          <p:nvPr>
            <p:ph type="ftr" sz="quarter" idx="11"/>
          </p:nvPr>
        </p:nvSpPr>
        <p:spPr>
          <a:xfrm>
            <a:off x="4164515" y="6356351"/>
            <a:ext cx="3859795"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08012" y="6356351"/>
            <a:ext cx="2844059" cy="365125"/>
          </a:xfrm>
          <a:prstGeom prst="rect">
            <a:avLst/>
          </a:prstGeom>
        </p:spPr>
        <p:txBody>
          <a:bodyPr/>
          <a:lstStyle/>
          <a:p>
            <a:fld id="{ABCB07AC-F029-4077-9A5E-26A7B61B213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441" y="6356351"/>
            <a:ext cx="2844059" cy="365125"/>
          </a:xfrm>
          <a:prstGeom prst="rect">
            <a:avLst/>
          </a:prstGeom>
        </p:spPr>
        <p:txBody>
          <a:bodyPr/>
          <a:lstStyle/>
          <a:p>
            <a:endParaRPr lang="en-US"/>
          </a:p>
        </p:txBody>
      </p:sp>
      <p:sp>
        <p:nvSpPr>
          <p:cNvPr id="6" name="Footer Placeholder 5"/>
          <p:cNvSpPr>
            <a:spLocks noGrp="1"/>
          </p:cNvSpPr>
          <p:nvPr>
            <p:ph type="ftr" sz="quarter" idx="11"/>
          </p:nvPr>
        </p:nvSpPr>
        <p:spPr>
          <a:xfrm>
            <a:off x="4164515" y="6356351"/>
            <a:ext cx="3859795"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08012" y="6356351"/>
            <a:ext cx="2844059" cy="365125"/>
          </a:xfrm>
          <a:prstGeom prst="rect">
            <a:avLst/>
          </a:prstGeom>
        </p:spPr>
        <p:txBody>
          <a:bodyPr/>
          <a:lstStyle/>
          <a:p>
            <a:fld id="{ABCB07AC-F029-4077-9A5E-26A7B61B213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441" y="6356351"/>
            <a:ext cx="2844059" cy="365125"/>
          </a:xfrm>
          <a:prstGeom prst="rect">
            <a:avLst/>
          </a:prstGeom>
        </p:spPr>
        <p:txBody>
          <a:bodyPr/>
          <a:lstStyle/>
          <a:p>
            <a:endParaRPr lang="en-US"/>
          </a:p>
        </p:txBody>
      </p:sp>
      <p:sp>
        <p:nvSpPr>
          <p:cNvPr id="6" name="Footer Placeholder 5"/>
          <p:cNvSpPr>
            <a:spLocks noGrp="1"/>
          </p:cNvSpPr>
          <p:nvPr>
            <p:ph type="ftr" sz="quarter" idx="11"/>
          </p:nvPr>
        </p:nvSpPr>
        <p:spPr>
          <a:xfrm>
            <a:off x="4164515" y="6356351"/>
            <a:ext cx="3859795"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08012" y="6356351"/>
            <a:ext cx="2844059" cy="365125"/>
          </a:xfrm>
          <a:prstGeom prst="rect">
            <a:avLst/>
          </a:prstGeom>
        </p:spPr>
        <p:txBody>
          <a:bodyPr/>
          <a:lstStyle/>
          <a:p>
            <a:fld id="{ABCB07AC-F029-4077-9A5E-26A7B61B213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dirty="0"/>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0" y="6324600"/>
            <a:ext cx="12192000" cy="0"/>
          </a:xfrm>
          <a:prstGeom prst="line">
            <a:avLst/>
          </a:prstGeom>
          <a:ln w="939800">
            <a:solidFill>
              <a:srgbClr val="ED8516"/>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608012" y="6356351"/>
            <a:ext cx="2844059" cy="365125"/>
          </a:xfrm>
          <a:prstGeom prst="rect">
            <a:avLst/>
          </a:prstGeom>
        </p:spPr>
        <p:txBody>
          <a:bodyPr/>
          <a:lstStyle>
            <a:lvl1pPr algn="l">
              <a:defRPr>
                <a:solidFill>
                  <a:schemeClr val="bg1"/>
                </a:solidFill>
              </a:defRPr>
            </a:lvl1pPr>
          </a:lstStyle>
          <a:p>
            <a:fld id="{ABCB07AC-F029-4077-9A5E-26A7B61B213A}" type="slidenum">
              <a:rPr lang="en-US" smtClean="0"/>
              <a:pPr/>
              <a:t>‹#›</a:t>
            </a:fld>
            <a:endParaRPr lang="en-US"/>
          </a:p>
        </p:txBody>
      </p:sp>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37340" y="5778010"/>
            <a:ext cx="1466336" cy="102164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1218987" rtl="0" eaLnBrk="1" latinLnBrk="0" hangingPunct="1">
        <a:spcBef>
          <a:spcPct val="0"/>
        </a:spcBef>
        <a:buNone/>
        <a:defRPr lang="en-US" sz="3600" b="1" kern="1200" dirty="0">
          <a:solidFill>
            <a:srgbClr val="2D75B6"/>
          </a:solidFill>
          <a:latin typeface="+mn-lt"/>
          <a:ea typeface="+mj-ea"/>
          <a:cs typeface="+mj-cs"/>
        </a:defRPr>
      </a:lvl1pPr>
    </p:titleStyle>
    <p:bodyStyle>
      <a:lvl1pPr marL="457120" indent="-457120" algn="l" defTabSz="1218987" rtl="0" eaLnBrk="1" latinLnBrk="0" hangingPunct="1">
        <a:spcBef>
          <a:spcPct val="20000"/>
        </a:spcBef>
        <a:buClr>
          <a:schemeClr val="accent6">
            <a:lumMod val="75000"/>
          </a:schemeClr>
        </a:buClr>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Clr>
          <a:schemeClr val="accent6">
            <a:lumMod val="75000"/>
          </a:schemeClr>
        </a:buClr>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Clr>
          <a:schemeClr val="accent6">
            <a:lumMod val="75000"/>
          </a:schemeClr>
        </a:buClr>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Clr>
          <a:schemeClr val="accent6">
            <a:lumMod val="75000"/>
          </a:schemeClr>
        </a:buClr>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Clr>
          <a:schemeClr val="accent6">
            <a:lumMod val="75000"/>
          </a:schemeClr>
        </a:buClr>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hyperlink" Target="ACP%20Landowners%20_%20Rodgers%20Farm-HD.mp4"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chart" Target="../charts/chart1.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4400" dirty="0"/>
              <a:t>Atlantic Coast Pipeline (ACP)</a:t>
            </a:r>
            <a:br>
              <a:rPr lang="en-US" dirty="0"/>
            </a:br>
            <a:r>
              <a:rPr lang="en-US" sz="3100" b="0" dirty="0"/>
              <a:t>Virginia Outdoors Foundation (VOF)</a:t>
            </a:r>
            <a:br>
              <a:rPr lang="en-US" sz="3100" b="0" dirty="0"/>
            </a:br>
            <a:r>
              <a:rPr lang="en-US" sz="3100" b="0" dirty="0"/>
              <a:t>February 9, 2017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u="sng" dirty="0"/>
              <a:t>Local Planning</a:t>
            </a:r>
            <a:r>
              <a:rPr lang="en-US" dirty="0"/>
              <a:t>:</a:t>
            </a:r>
            <a:br>
              <a:rPr lang="en-US" dirty="0"/>
            </a:br>
            <a:r>
              <a:rPr lang="en-US" sz="3300" dirty="0"/>
              <a:t>Best in Class (BIC)</a:t>
            </a:r>
          </a:p>
        </p:txBody>
      </p:sp>
      <p:sp>
        <p:nvSpPr>
          <p:cNvPr id="4" name="Slide Number Placeholder 3"/>
          <p:cNvSpPr>
            <a:spLocks noGrp="1"/>
          </p:cNvSpPr>
          <p:nvPr>
            <p:ph type="sldNum" sz="quarter" idx="12"/>
          </p:nvPr>
        </p:nvSpPr>
        <p:spPr>
          <a:xfrm>
            <a:off x="3960812" y="6356351"/>
            <a:ext cx="2844059" cy="365125"/>
          </a:xfrm>
        </p:spPr>
        <p:txBody>
          <a:bodyPr/>
          <a:lstStyle/>
          <a:p>
            <a:fld id="{ABCB07AC-F029-4077-9A5E-26A7B61B213A}" type="slidenum">
              <a:rPr lang="en-US" smtClean="0"/>
              <a:pPr/>
              <a:t>10</a:t>
            </a:fld>
            <a:endParaRPr lang="en-US" dirty="0"/>
          </a:p>
        </p:txBody>
      </p:sp>
      <p:graphicFrame>
        <p:nvGraphicFramePr>
          <p:cNvPr id="14" name="Diagram 13"/>
          <p:cNvGraphicFramePr/>
          <p:nvPr/>
        </p:nvGraphicFramePr>
        <p:xfrm>
          <a:off x="3656012" y="1524000"/>
          <a:ext cx="83058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Content Placeholder 6"/>
          <p:cNvSpPr>
            <a:spLocks noGrp="1"/>
          </p:cNvSpPr>
          <p:nvPr>
            <p:ph idx="1"/>
          </p:nvPr>
        </p:nvSpPr>
        <p:spPr>
          <a:xfrm>
            <a:off x="227011" y="1600201"/>
            <a:ext cx="3352801" cy="4952999"/>
          </a:xfrm>
          <a:solidFill>
            <a:schemeClr val="bg2"/>
          </a:solidFill>
        </p:spPr>
        <p:txBody>
          <a:bodyPr>
            <a:noAutofit/>
          </a:bodyPr>
          <a:lstStyle/>
          <a:p>
            <a:r>
              <a:rPr lang="en-US" sz="2100" dirty="0"/>
              <a:t>Dominion has committed to using best-in-class standards throughout construction and operation. This includes the use of efficient design techniques that go above and beyond regulatory requirements to minimize environmental impacts while providing safe and reliable construction and operations.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u="sng" dirty="0"/>
              <a:t>Local Planning</a:t>
            </a:r>
            <a:r>
              <a:rPr lang="en-US" dirty="0"/>
              <a:t>:</a:t>
            </a:r>
            <a:br>
              <a:rPr lang="en-US" dirty="0"/>
            </a:br>
            <a:r>
              <a:rPr lang="en-US" sz="3300" dirty="0"/>
              <a:t>Restoration and Rehabilitation</a:t>
            </a:r>
          </a:p>
        </p:txBody>
      </p:sp>
      <p:sp>
        <p:nvSpPr>
          <p:cNvPr id="4" name="Slide Number Placeholder 3"/>
          <p:cNvSpPr>
            <a:spLocks noGrp="1"/>
          </p:cNvSpPr>
          <p:nvPr>
            <p:ph type="sldNum" sz="quarter" idx="12"/>
          </p:nvPr>
        </p:nvSpPr>
        <p:spPr/>
        <p:txBody>
          <a:bodyPr/>
          <a:lstStyle/>
          <a:p>
            <a:fld id="{ABCB07AC-F029-4077-9A5E-26A7B61B213A}" type="slidenum">
              <a:rPr lang="en-US" smtClean="0"/>
              <a:pPr/>
              <a:t>11</a:t>
            </a:fld>
            <a:endParaRPr lang="en-US" dirty="0"/>
          </a:p>
        </p:txBody>
      </p:sp>
      <p:pic>
        <p:nvPicPr>
          <p:cNvPr id="7173" name="Picture 5"/>
          <p:cNvPicPr>
            <a:picLocks noChangeAspect="1" noChangeArrowheads="1"/>
          </p:cNvPicPr>
          <p:nvPr/>
        </p:nvPicPr>
        <p:blipFill>
          <a:blip r:embed="rId3" cstate="print"/>
          <a:srcRect/>
          <a:stretch>
            <a:fillRect/>
          </a:stretch>
        </p:blipFill>
        <p:spPr bwMode="auto">
          <a:xfrm>
            <a:off x="379412" y="1447799"/>
            <a:ext cx="3657600" cy="3888165"/>
          </a:xfrm>
          <a:prstGeom prst="rect">
            <a:avLst/>
          </a:prstGeom>
          <a:noFill/>
          <a:ln w="9525">
            <a:noFill/>
            <a:miter lim="800000"/>
            <a:headEnd/>
            <a:tailEnd/>
          </a:ln>
        </p:spPr>
      </p:pic>
      <p:sp>
        <p:nvSpPr>
          <p:cNvPr id="8" name="TextBox 7"/>
          <p:cNvSpPr txBox="1"/>
          <p:nvPr/>
        </p:nvSpPr>
        <p:spPr>
          <a:xfrm>
            <a:off x="9599612" y="5105400"/>
            <a:ext cx="3581400" cy="830997"/>
          </a:xfrm>
          <a:prstGeom prst="rect">
            <a:avLst/>
          </a:prstGeom>
          <a:noFill/>
        </p:spPr>
        <p:txBody>
          <a:bodyPr wrap="square" rtlCol="0">
            <a:spAutoFit/>
          </a:bodyPr>
          <a:lstStyle/>
          <a:p>
            <a:r>
              <a:rPr lang="en-US" dirty="0">
                <a:solidFill>
                  <a:srgbClr val="00B0F0"/>
                </a:solidFill>
                <a:hlinkClick r:id="rId4" action="ppaction://hlinkfile"/>
              </a:rPr>
              <a:t>ROW Video</a:t>
            </a:r>
            <a:endParaRPr lang="en-US" dirty="0">
              <a:solidFill>
                <a:srgbClr val="00B0F0"/>
              </a:solidFill>
            </a:endParaRPr>
          </a:p>
          <a:p>
            <a:endParaRPr lang="en-US" dirty="0"/>
          </a:p>
        </p:txBody>
      </p:sp>
      <p:sp>
        <p:nvSpPr>
          <p:cNvPr id="7" name="TextBox 6"/>
          <p:cNvSpPr txBox="1"/>
          <p:nvPr/>
        </p:nvSpPr>
        <p:spPr>
          <a:xfrm>
            <a:off x="836612" y="5410200"/>
            <a:ext cx="2819400" cy="338554"/>
          </a:xfrm>
          <a:prstGeom prst="rect">
            <a:avLst/>
          </a:prstGeom>
          <a:solidFill>
            <a:schemeClr val="accent3">
              <a:lumMod val="20000"/>
              <a:lumOff val="80000"/>
            </a:schemeClr>
          </a:solidFill>
        </p:spPr>
        <p:txBody>
          <a:bodyPr wrap="square" rtlCol="0">
            <a:spAutoFit/>
          </a:bodyPr>
          <a:lstStyle/>
          <a:p>
            <a:r>
              <a:rPr lang="en-US" sz="1600" dirty="0"/>
              <a:t>Greater than 50’ Forested ROW</a:t>
            </a:r>
          </a:p>
        </p:txBody>
      </p:sp>
      <p:pic>
        <p:nvPicPr>
          <p:cNvPr id="30722" name="Picture 2" descr="Image result for right of way field gas pipeline"/>
          <p:cNvPicPr>
            <a:picLocks noChangeAspect="1" noChangeArrowheads="1"/>
          </p:cNvPicPr>
          <p:nvPr/>
        </p:nvPicPr>
        <p:blipFill>
          <a:blip r:embed="rId5" cstate="print"/>
          <a:srcRect/>
          <a:stretch>
            <a:fillRect/>
          </a:stretch>
        </p:blipFill>
        <p:spPr bwMode="auto">
          <a:xfrm>
            <a:off x="4189412" y="3810000"/>
            <a:ext cx="5283199" cy="2438400"/>
          </a:xfrm>
          <a:prstGeom prst="rect">
            <a:avLst/>
          </a:prstGeom>
          <a:noFill/>
        </p:spPr>
      </p:pic>
      <p:sp>
        <p:nvSpPr>
          <p:cNvPr id="11" name="Rectangle 10"/>
          <p:cNvSpPr/>
          <p:nvPr/>
        </p:nvSpPr>
        <p:spPr>
          <a:xfrm>
            <a:off x="10133012" y="3733800"/>
            <a:ext cx="1524000" cy="338554"/>
          </a:xfrm>
          <a:prstGeom prst="rect">
            <a:avLst/>
          </a:prstGeom>
          <a:solidFill>
            <a:schemeClr val="accent3">
              <a:lumMod val="20000"/>
              <a:lumOff val="80000"/>
            </a:schemeClr>
          </a:solidFill>
        </p:spPr>
        <p:txBody>
          <a:bodyPr wrap="square">
            <a:spAutoFit/>
          </a:bodyPr>
          <a:lstStyle/>
          <a:p>
            <a:r>
              <a:rPr lang="en-US" sz="1600" dirty="0"/>
              <a:t>Stream Crossing</a:t>
            </a:r>
          </a:p>
        </p:txBody>
      </p:sp>
      <p:sp>
        <p:nvSpPr>
          <p:cNvPr id="12" name="Rectangle 11"/>
          <p:cNvSpPr/>
          <p:nvPr/>
        </p:nvSpPr>
        <p:spPr>
          <a:xfrm>
            <a:off x="5789612" y="6324600"/>
            <a:ext cx="1797543" cy="338554"/>
          </a:xfrm>
          <a:prstGeom prst="rect">
            <a:avLst/>
          </a:prstGeom>
          <a:solidFill>
            <a:schemeClr val="accent3">
              <a:lumMod val="20000"/>
              <a:lumOff val="80000"/>
            </a:schemeClr>
          </a:solidFill>
        </p:spPr>
        <p:txBody>
          <a:bodyPr wrap="none">
            <a:spAutoFit/>
          </a:bodyPr>
          <a:lstStyle/>
          <a:p>
            <a:r>
              <a:rPr lang="en-US" sz="1600" dirty="0"/>
              <a:t>Non-Forested ROW</a:t>
            </a:r>
          </a:p>
        </p:txBody>
      </p:sp>
      <p:pic>
        <p:nvPicPr>
          <p:cNvPr id="4098" name="Picture 2" descr="C:\Users\yostmr\AppData\Local\Microsoft\Windows\Temporary Internet Files\Content.Outlook\HV7BSA9H\FullSizeRender.jpg"/>
          <p:cNvPicPr>
            <a:picLocks noChangeAspect="1" noChangeArrowheads="1"/>
          </p:cNvPicPr>
          <p:nvPr/>
        </p:nvPicPr>
        <p:blipFill>
          <a:blip r:embed="rId6" cstate="print"/>
          <a:srcRect/>
          <a:stretch>
            <a:fillRect/>
          </a:stretch>
        </p:blipFill>
        <p:spPr bwMode="auto">
          <a:xfrm>
            <a:off x="6551612" y="304800"/>
            <a:ext cx="5334000" cy="33147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1704 Applications</a:t>
            </a:r>
            <a:br>
              <a:rPr lang="en-US" dirty="0"/>
            </a:br>
            <a:r>
              <a:rPr lang="en-US" dirty="0"/>
              <a:t>Reduction of Permanent Impacts</a:t>
            </a:r>
          </a:p>
        </p:txBody>
      </p:sp>
      <p:sp>
        <p:nvSpPr>
          <p:cNvPr id="4" name="Slide Number Placeholder 3"/>
          <p:cNvSpPr>
            <a:spLocks noGrp="1"/>
          </p:cNvSpPr>
          <p:nvPr>
            <p:ph type="sldNum" sz="quarter" idx="12"/>
          </p:nvPr>
        </p:nvSpPr>
        <p:spPr/>
        <p:txBody>
          <a:bodyPr/>
          <a:lstStyle/>
          <a:p>
            <a:fld id="{ABCB07AC-F029-4077-9A5E-26A7B61B213A}" type="slidenum">
              <a:rPr lang="en-US" smtClean="0"/>
              <a:pPr/>
              <a:t>12</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879438917"/>
              </p:ext>
            </p:extLst>
          </p:nvPr>
        </p:nvGraphicFramePr>
        <p:xfrm>
          <a:off x="912812" y="1371600"/>
          <a:ext cx="9601199" cy="5321370"/>
        </p:xfrm>
        <a:graphic>
          <a:graphicData uri="http://schemas.openxmlformats.org/drawingml/2006/table">
            <a:tbl>
              <a:tblPr firstRow="1" firstCol="1" bandRow="1">
                <a:tableStyleId>{5C22544A-7EE6-4342-B048-85BDC9FD1C3A}</a:tableStyleId>
              </a:tblPr>
              <a:tblGrid>
                <a:gridCol w="1582638">
                  <a:extLst>
                    <a:ext uri="{9D8B030D-6E8A-4147-A177-3AD203B41FA5}">
                      <a16:colId xmlns:a16="http://schemas.microsoft.com/office/drawing/2014/main" val="20000"/>
                    </a:ext>
                  </a:extLst>
                </a:gridCol>
                <a:gridCol w="1571743">
                  <a:extLst>
                    <a:ext uri="{9D8B030D-6E8A-4147-A177-3AD203B41FA5}">
                      <a16:colId xmlns:a16="http://schemas.microsoft.com/office/drawing/2014/main" val="20001"/>
                    </a:ext>
                  </a:extLst>
                </a:gridCol>
                <a:gridCol w="2154346">
                  <a:extLst>
                    <a:ext uri="{9D8B030D-6E8A-4147-A177-3AD203B41FA5}">
                      <a16:colId xmlns:a16="http://schemas.microsoft.com/office/drawing/2014/main" val="20002"/>
                    </a:ext>
                  </a:extLst>
                </a:gridCol>
                <a:gridCol w="2311273">
                  <a:extLst>
                    <a:ext uri="{9D8B030D-6E8A-4147-A177-3AD203B41FA5}">
                      <a16:colId xmlns:a16="http://schemas.microsoft.com/office/drawing/2014/main" val="20003"/>
                    </a:ext>
                  </a:extLst>
                </a:gridCol>
                <a:gridCol w="1981199">
                  <a:extLst>
                    <a:ext uri="{9D8B030D-6E8A-4147-A177-3AD203B41FA5}">
                      <a16:colId xmlns:a16="http://schemas.microsoft.com/office/drawing/2014/main" val="20004"/>
                    </a:ext>
                  </a:extLst>
                </a:gridCol>
              </a:tblGrid>
              <a:tr h="1413510">
                <a:tc>
                  <a:txBody>
                    <a:bodyPr/>
                    <a:lstStyle/>
                    <a:p>
                      <a:pPr marL="0" marR="0" algn="ctr">
                        <a:lnSpc>
                          <a:spcPct val="115000"/>
                        </a:lnSpc>
                        <a:spcBef>
                          <a:spcPts val="0"/>
                        </a:spcBef>
                        <a:spcAft>
                          <a:spcPts val="0"/>
                        </a:spcAft>
                      </a:pPr>
                      <a:r>
                        <a:rPr lang="en-US" sz="1700" dirty="0">
                          <a:effectLst/>
                        </a:rPr>
                        <a:t>Easement Name</a:t>
                      </a:r>
                      <a:endParaRPr lang="en-US" sz="17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700" dirty="0">
                          <a:effectLst/>
                        </a:rPr>
                        <a:t>County</a:t>
                      </a:r>
                      <a:endParaRPr lang="en-US" sz="17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700" dirty="0">
                          <a:effectLst/>
                        </a:rPr>
                        <a:t>Previously Proposed Permanent Impacts (acres)  </a:t>
                      </a:r>
                    </a:p>
                    <a:p>
                      <a:pPr marL="0" marR="0" algn="ctr">
                        <a:lnSpc>
                          <a:spcPct val="115000"/>
                        </a:lnSpc>
                        <a:spcBef>
                          <a:spcPts val="0"/>
                        </a:spcBef>
                        <a:spcAft>
                          <a:spcPts val="0"/>
                        </a:spcAft>
                      </a:pPr>
                      <a:r>
                        <a:rPr lang="en-US" sz="1700" dirty="0">
                          <a:effectLst/>
                        </a:rPr>
                        <a:t>75-foot-width Right-of-Way</a:t>
                      </a:r>
                      <a:endParaRPr lang="en-US" sz="17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700" dirty="0">
                          <a:effectLst/>
                        </a:rPr>
                        <a:t>Currently Proposed Permanent Impacts</a:t>
                      </a:r>
                    </a:p>
                    <a:p>
                      <a:pPr marL="0" marR="0" algn="ctr">
                        <a:lnSpc>
                          <a:spcPct val="115000"/>
                        </a:lnSpc>
                        <a:spcBef>
                          <a:spcPts val="0"/>
                        </a:spcBef>
                        <a:spcAft>
                          <a:spcPts val="0"/>
                        </a:spcAft>
                      </a:pPr>
                      <a:r>
                        <a:rPr lang="en-US" sz="1700" dirty="0">
                          <a:effectLst/>
                        </a:rPr>
                        <a:t> (acres) </a:t>
                      </a:r>
                    </a:p>
                    <a:p>
                      <a:pPr marL="0" marR="0" algn="ctr">
                        <a:lnSpc>
                          <a:spcPct val="115000"/>
                        </a:lnSpc>
                        <a:spcBef>
                          <a:spcPts val="0"/>
                        </a:spcBef>
                        <a:spcAft>
                          <a:spcPts val="0"/>
                        </a:spcAft>
                      </a:pPr>
                      <a:r>
                        <a:rPr lang="en-US" sz="1700" dirty="0">
                          <a:effectLst/>
                        </a:rPr>
                        <a:t>50-foot-width Right-of-Way</a:t>
                      </a:r>
                      <a:endParaRPr lang="en-US" sz="17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700" dirty="0">
                          <a:effectLst/>
                          <a:latin typeface="Calibri"/>
                          <a:ea typeface="Calibri"/>
                          <a:cs typeface="Times New Roman"/>
                        </a:rPr>
                        <a:t>Currently Proposed Percentage of Easement Impacted</a:t>
                      </a:r>
                    </a:p>
                  </a:txBody>
                  <a:tcPr marL="68580" marR="68580" marT="0" marB="0" anchor="ctr"/>
                </a:tc>
                <a:extLst>
                  <a:ext uri="{0D108BD9-81ED-4DB2-BD59-A6C34878D82A}">
                    <a16:rowId xmlns:a16="http://schemas.microsoft.com/office/drawing/2014/main" val="10000"/>
                  </a:ext>
                </a:extLst>
              </a:tr>
              <a:tr h="319305">
                <a:tc>
                  <a:txBody>
                    <a:bodyPr/>
                    <a:lstStyle/>
                    <a:p>
                      <a:pPr marL="0" marR="0" algn="ctr">
                        <a:lnSpc>
                          <a:spcPct val="115000"/>
                        </a:lnSpc>
                        <a:spcBef>
                          <a:spcPts val="0"/>
                        </a:spcBef>
                        <a:spcAft>
                          <a:spcPts val="0"/>
                        </a:spcAft>
                      </a:pPr>
                      <a:r>
                        <a:rPr lang="en-US" sz="1700" dirty="0">
                          <a:effectLst/>
                        </a:rPr>
                        <a:t>Teague</a:t>
                      </a:r>
                      <a:endParaRPr lang="en-US" sz="17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700" dirty="0">
                          <a:effectLst/>
                        </a:rPr>
                        <a:t>Highland</a:t>
                      </a:r>
                      <a:endParaRPr lang="en-US" sz="17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700" dirty="0">
                          <a:latin typeface="Calibri"/>
                          <a:ea typeface="Calibri"/>
                          <a:cs typeface="Times New Roman"/>
                        </a:rPr>
                        <a:t>9.0</a:t>
                      </a:r>
                    </a:p>
                  </a:txBody>
                  <a:tcPr marL="68580" marR="68580" marT="0" marB="0"/>
                </a:tc>
                <a:tc>
                  <a:txBody>
                    <a:bodyPr/>
                    <a:lstStyle/>
                    <a:p>
                      <a:pPr marL="0" marR="0" algn="ctr">
                        <a:lnSpc>
                          <a:spcPct val="115000"/>
                        </a:lnSpc>
                        <a:spcBef>
                          <a:spcPts val="0"/>
                        </a:spcBef>
                        <a:spcAft>
                          <a:spcPts val="0"/>
                        </a:spcAft>
                      </a:pPr>
                      <a:r>
                        <a:rPr lang="en-US" sz="1700">
                          <a:latin typeface="Calibri"/>
                          <a:ea typeface="Calibri"/>
                          <a:cs typeface="Times New Roman"/>
                        </a:rPr>
                        <a:t>6.07</a:t>
                      </a:r>
                    </a:p>
                  </a:txBody>
                  <a:tcPr marL="68580" marR="68580" marT="0" marB="0"/>
                </a:tc>
                <a:tc>
                  <a:txBody>
                    <a:bodyPr/>
                    <a:lstStyle/>
                    <a:p>
                      <a:pPr marL="0" marR="0" algn="ctr">
                        <a:lnSpc>
                          <a:spcPct val="115000"/>
                        </a:lnSpc>
                        <a:spcBef>
                          <a:spcPts val="0"/>
                        </a:spcBef>
                        <a:spcAft>
                          <a:spcPts val="0"/>
                        </a:spcAft>
                      </a:pPr>
                      <a:r>
                        <a:rPr lang="en-US" sz="1700" dirty="0">
                          <a:latin typeface="Calibri"/>
                          <a:ea typeface="Calibri"/>
                          <a:cs typeface="Times New Roman"/>
                        </a:rPr>
                        <a:t>0.8%</a:t>
                      </a:r>
                    </a:p>
                  </a:txBody>
                  <a:tcPr marL="68580" marR="68580" marT="0" marB="0"/>
                </a:tc>
                <a:extLst>
                  <a:ext uri="{0D108BD9-81ED-4DB2-BD59-A6C34878D82A}">
                    <a16:rowId xmlns:a16="http://schemas.microsoft.com/office/drawing/2014/main" val="10001"/>
                  </a:ext>
                </a:extLst>
              </a:tr>
              <a:tr h="319305">
                <a:tc>
                  <a:txBody>
                    <a:bodyPr/>
                    <a:lstStyle/>
                    <a:p>
                      <a:pPr marL="0" marR="0" algn="ctr">
                        <a:lnSpc>
                          <a:spcPct val="115000"/>
                        </a:lnSpc>
                        <a:spcBef>
                          <a:spcPts val="0"/>
                        </a:spcBef>
                        <a:spcAft>
                          <a:spcPts val="0"/>
                        </a:spcAft>
                      </a:pPr>
                      <a:r>
                        <a:rPr lang="en-US" sz="1700">
                          <a:effectLst/>
                        </a:rPr>
                        <a:t>Normandy</a:t>
                      </a:r>
                      <a:endParaRPr lang="en-US" sz="17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700" dirty="0">
                          <a:effectLst/>
                        </a:rPr>
                        <a:t>Bath</a:t>
                      </a:r>
                      <a:endParaRPr lang="en-US" sz="17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700" dirty="0">
                          <a:latin typeface="Calibri"/>
                          <a:ea typeface="Calibri"/>
                          <a:cs typeface="Times New Roman"/>
                        </a:rPr>
                        <a:t>16.4</a:t>
                      </a:r>
                    </a:p>
                  </a:txBody>
                  <a:tcPr marL="68580" marR="68580" marT="0" marB="0"/>
                </a:tc>
                <a:tc>
                  <a:txBody>
                    <a:bodyPr/>
                    <a:lstStyle/>
                    <a:p>
                      <a:pPr marL="0" marR="0" algn="ctr">
                        <a:lnSpc>
                          <a:spcPct val="115000"/>
                        </a:lnSpc>
                        <a:spcBef>
                          <a:spcPts val="0"/>
                        </a:spcBef>
                        <a:spcAft>
                          <a:spcPts val="0"/>
                        </a:spcAft>
                      </a:pPr>
                      <a:r>
                        <a:rPr lang="en-US" sz="1700">
                          <a:latin typeface="Calibri"/>
                          <a:ea typeface="Calibri"/>
                          <a:cs typeface="Times New Roman"/>
                        </a:rPr>
                        <a:t>13.01</a:t>
                      </a:r>
                    </a:p>
                  </a:txBody>
                  <a:tcPr marL="68580" marR="68580" marT="0" marB="0"/>
                </a:tc>
                <a:tc>
                  <a:txBody>
                    <a:bodyPr/>
                    <a:lstStyle/>
                    <a:p>
                      <a:pPr marL="0" marR="0" algn="ctr">
                        <a:lnSpc>
                          <a:spcPct val="115000"/>
                        </a:lnSpc>
                        <a:spcBef>
                          <a:spcPts val="0"/>
                        </a:spcBef>
                        <a:spcAft>
                          <a:spcPts val="0"/>
                        </a:spcAft>
                      </a:pPr>
                      <a:r>
                        <a:rPr lang="en-US" sz="1700" dirty="0">
                          <a:latin typeface="Calibri"/>
                          <a:ea typeface="Calibri"/>
                          <a:cs typeface="Times New Roman"/>
                        </a:rPr>
                        <a:t>1.6%</a:t>
                      </a:r>
                    </a:p>
                  </a:txBody>
                  <a:tcPr marL="68580" marR="68580" marT="0" marB="0"/>
                </a:tc>
                <a:extLst>
                  <a:ext uri="{0D108BD9-81ED-4DB2-BD59-A6C34878D82A}">
                    <a16:rowId xmlns:a16="http://schemas.microsoft.com/office/drawing/2014/main" val="10002"/>
                  </a:ext>
                </a:extLst>
              </a:tr>
              <a:tr h="319305">
                <a:tc>
                  <a:txBody>
                    <a:bodyPr/>
                    <a:lstStyle/>
                    <a:p>
                      <a:pPr marL="0" marR="0" algn="ctr">
                        <a:lnSpc>
                          <a:spcPct val="115000"/>
                        </a:lnSpc>
                        <a:spcBef>
                          <a:spcPts val="0"/>
                        </a:spcBef>
                        <a:spcAft>
                          <a:spcPts val="0"/>
                        </a:spcAft>
                      </a:pPr>
                      <a:r>
                        <a:rPr lang="en-US" sz="1700">
                          <a:effectLst/>
                        </a:rPr>
                        <a:t>Rice</a:t>
                      </a:r>
                      <a:endParaRPr lang="en-US" sz="17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700" dirty="0">
                          <a:effectLst/>
                        </a:rPr>
                        <a:t>Bath</a:t>
                      </a:r>
                      <a:endParaRPr lang="en-US" sz="17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700" dirty="0">
                          <a:latin typeface="Calibri"/>
                          <a:ea typeface="Calibri"/>
                          <a:cs typeface="Times New Roman"/>
                        </a:rPr>
                        <a:t>9.2</a:t>
                      </a:r>
                    </a:p>
                  </a:txBody>
                  <a:tcPr marL="68580" marR="68580" marT="0" marB="0"/>
                </a:tc>
                <a:tc>
                  <a:txBody>
                    <a:bodyPr/>
                    <a:lstStyle/>
                    <a:p>
                      <a:pPr marL="0" marR="0" algn="ctr">
                        <a:lnSpc>
                          <a:spcPct val="115000"/>
                        </a:lnSpc>
                        <a:spcBef>
                          <a:spcPts val="0"/>
                        </a:spcBef>
                        <a:spcAft>
                          <a:spcPts val="0"/>
                        </a:spcAft>
                      </a:pPr>
                      <a:r>
                        <a:rPr lang="en-US" sz="1700">
                          <a:latin typeface="Calibri"/>
                          <a:ea typeface="Calibri"/>
                          <a:cs typeface="Times New Roman"/>
                        </a:rPr>
                        <a:t>6.48</a:t>
                      </a:r>
                    </a:p>
                  </a:txBody>
                  <a:tcPr marL="68580" marR="68580" marT="0" marB="0"/>
                </a:tc>
                <a:tc>
                  <a:txBody>
                    <a:bodyPr/>
                    <a:lstStyle/>
                    <a:p>
                      <a:pPr marL="0" marR="0" algn="ctr">
                        <a:lnSpc>
                          <a:spcPct val="115000"/>
                        </a:lnSpc>
                        <a:spcBef>
                          <a:spcPts val="0"/>
                        </a:spcBef>
                        <a:spcAft>
                          <a:spcPts val="0"/>
                        </a:spcAft>
                      </a:pPr>
                      <a:r>
                        <a:rPr lang="en-US" sz="1700" dirty="0">
                          <a:latin typeface="Calibri"/>
                          <a:ea typeface="Calibri"/>
                          <a:cs typeface="Times New Roman"/>
                        </a:rPr>
                        <a:t>2.1%</a:t>
                      </a:r>
                    </a:p>
                  </a:txBody>
                  <a:tcPr marL="68580" marR="68580" marT="0" marB="0"/>
                </a:tc>
                <a:extLst>
                  <a:ext uri="{0D108BD9-81ED-4DB2-BD59-A6C34878D82A}">
                    <a16:rowId xmlns:a16="http://schemas.microsoft.com/office/drawing/2014/main" val="10003"/>
                  </a:ext>
                </a:extLst>
              </a:tr>
              <a:tr h="319305">
                <a:tc>
                  <a:txBody>
                    <a:bodyPr/>
                    <a:lstStyle/>
                    <a:p>
                      <a:pPr marL="0" marR="0" algn="ctr">
                        <a:lnSpc>
                          <a:spcPct val="115000"/>
                        </a:lnSpc>
                        <a:spcBef>
                          <a:spcPts val="0"/>
                        </a:spcBef>
                        <a:spcAft>
                          <a:spcPts val="0"/>
                        </a:spcAft>
                      </a:pPr>
                      <a:r>
                        <a:rPr lang="en-US" sz="1700">
                          <a:effectLst/>
                        </a:rPr>
                        <a:t>Chandler</a:t>
                      </a:r>
                      <a:endParaRPr lang="en-US" sz="17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700" dirty="0">
                          <a:effectLst/>
                        </a:rPr>
                        <a:t>Bath</a:t>
                      </a:r>
                      <a:endParaRPr lang="en-US" sz="17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700">
                          <a:latin typeface="Calibri"/>
                          <a:ea typeface="Calibri"/>
                          <a:cs typeface="Times New Roman"/>
                        </a:rPr>
                        <a:t>1.2</a:t>
                      </a:r>
                    </a:p>
                  </a:txBody>
                  <a:tcPr marL="68580" marR="68580" marT="0" marB="0"/>
                </a:tc>
                <a:tc>
                  <a:txBody>
                    <a:bodyPr/>
                    <a:lstStyle/>
                    <a:p>
                      <a:pPr marL="0" marR="0" algn="ctr">
                        <a:lnSpc>
                          <a:spcPct val="115000"/>
                        </a:lnSpc>
                        <a:spcBef>
                          <a:spcPts val="0"/>
                        </a:spcBef>
                        <a:spcAft>
                          <a:spcPts val="0"/>
                        </a:spcAft>
                      </a:pPr>
                      <a:r>
                        <a:rPr lang="en-US" sz="1700">
                          <a:latin typeface="Calibri"/>
                          <a:ea typeface="Calibri"/>
                          <a:cs typeface="Times New Roman"/>
                        </a:rPr>
                        <a:t>0.80</a:t>
                      </a:r>
                    </a:p>
                  </a:txBody>
                  <a:tcPr marL="68580" marR="68580" marT="0" marB="0"/>
                </a:tc>
                <a:tc>
                  <a:txBody>
                    <a:bodyPr/>
                    <a:lstStyle/>
                    <a:p>
                      <a:pPr marL="0" marR="0" algn="ctr">
                        <a:lnSpc>
                          <a:spcPct val="115000"/>
                        </a:lnSpc>
                        <a:spcBef>
                          <a:spcPts val="0"/>
                        </a:spcBef>
                        <a:spcAft>
                          <a:spcPts val="0"/>
                        </a:spcAft>
                      </a:pPr>
                      <a:r>
                        <a:rPr lang="en-US" sz="1700" dirty="0">
                          <a:latin typeface="Calibri"/>
                          <a:ea typeface="Calibri"/>
                          <a:cs typeface="Times New Roman"/>
                        </a:rPr>
                        <a:t>1.4%</a:t>
                      </a:r>
                    </a:p>
                  </a:txBody>
                  <a:tcPr marL="68580" marR="68580" marT="0" marB="0"/>
                </a:tc>
                <a:extLst>
                  <a:ext uri="{0D108BD9-81ED-4DB2-BD59-A6C34878D82A}">
                    <a16:rowId xmlns:a16="http://schemas.microsoft.com/office/drawing/2014/main" val="10004"/>
                  </a:ext>
                </a:extLst>
              </a:tr>
              <a:tr h="319305">
                <a:tc>
                  <a:txBody>
                    <a:bodyPr/>
                    <a:lstStyle/>
                    <a:p>
                      <a:pPr marL="0" marR="0" algn="ctr">
                        <a:lnSpc>
                          <a:spcPct val="115000"/>
                        </a:lnSpc>
                        <a:spcBef>
                          <a:spcPts val="0"/>
                        </a:spcBef>
                        <a:spcAft>
                          <a:spcPts val="0"/>
                        </a:spcAft>
                      </a:pPr>
                      <a:r>
                        <a:rPr lang="en-US" sz="1700">
                          <a:effectLst/>
                        </a:rPr>
                        <a:t>Revercomb</a:t>
                      </a:r>
                      <a:endParaRPr lang="en-US" sz="17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700" dirty="0">
                          <a:effectLst/>
                        </a:rPr>
                        <a:t>Bath</a:t>
                      </a:r>
                      <a:endParaRPr lang="en-US" sz="1700" dirty="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700" dirty="0">
                          <a:latin typeface="Calibri"/>
                          <a:ea typeface="Calibri"/>
                          <a:cs typeface="Times New Roman"/>
                        </a:rPr>
                        <a:t>11.4</a:t>
                      </a:r>
                    </a:p>
                  </a:txBody>
                  <a:tcPr marL="68580" marR="68580" marT="0" marB="0"/>
                </a:tc>
                <a:tc>
                  <a:txBody>
                    <a:bodyPr/>
                    <a:lstStyle/>
                    <a:p>
                      <a:pPr marL="0" marR="0" algn="ctr">
                        <a:lnSpc>
                          <a:spcPct val="115000"/>
                        </a:lnSpc>
                        <a:spcBef>
                          <a:spcPts val="0"/>
                        </a:spcBef>
                        <a:spcAft>
                          <a:spcPts val="0"/>
                        </a:spcAft>
                      </a:pPr>
                      <a:r>
                        <a:rPr lang="en-US" sz="1700">
                          <a:latin typeface="Calibri"/>
                          <a:ea typeface="Calibri"/>
                          <a:cs typeface="Times New Roman"/>
                        </a:rPr>
                        <a:t>8.72</a:t>
                      </a:r>
                    </a:p>
                  </a:txBody>
                  <a:tcPr marL="68580" marR="68580" marT="0" marB="0"/>
                </a:tc>
                <a:tc>
                  <a:txBody>
                    <a:bodyPr/>
                    <a:lstStyle/>
                    <a:p>
                      <a:pPr marL="0" marR="0" algn="ctr">
                        <a:lnSpc>
                          <a:spcPct val="115000"/>
                        </a:lnSpc>
                        <a:spcBef>
                          <a:spcPts val="0"/>
                        </a:spcBef>
                        <a:spcAft>
                          <a:spcPts val="0"/>
                        </a:spcAft>
                      </a:pPr>
                      <a:r>
                        <a:rPr lang="en-US" sz="1700" dirty="0">
                          <a:latin typeface="Calibri"/>
                          <a:ea typeface="Calibri"/>
                          <a:cs typeface="Times New Roman"/>
                        </a:rPr>
                        <a:t>1.2%</a:t>
                      </a:r>
                    </a:p>
                  </a:txBody>
                  <a:tcPr marL="68580" marR="68580" marT="0" marB="0"/>
                </a:tc>
                <a:extLst>
                  <a:ext uri="{0D108BD9-81ED-4DB2-BD59-A6C34878D82A}">
                    <a16:rowId xmlns:a16="http://schemas.microsoft.com/office/drawing/2014/main" val="10005"/>
                  </a:ext>
                </a:extLst>
              </a:tr>
              <a:tr h="319305">
                <a:tc>
                  <a:txBody>
                    <a:bodyPr/>
                    <a:lstStyle/>
                    <a:p>
                      <a:pPr marL="0" marR="0" algn="ctr">
                        <a:lnSpc>
                          <a:spcPct val="115000"/>
                        </a:lnSpc>
                        <a:spcBef>
                          <a:spcPts val="0"/>
                        </a:spcBef>
                        <a:spcAft>
                          <a:spcPts val="0"/>
                        </a:spcAft>
                      </a:pPr>
                      <a:r>
                        <a:rPr lang="en-US" sz="1700">
                          <a:effectLst/>
                        </a:rPr>
                        <a:t>Koontz</a:t>
                      </a:r>
                      <a:endParaRPr lang="en-US" sz="17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700">
                          <a:effectLst/>
                        </a:rPr>
                        <a:t>Bath</a:t>
                      </a:r>
                      <a:endParaRPr lang="en-US" sz="17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700" dirty="0">
                          <a:latin typeface="Calibri"/>
                          <a:ea typeface="Calibri"/>
                          <a:cs typeface="Times New Roman"/>
                        </a:rPr>
                        <a:t>6.2</a:t>
                      </a:r>
                    </a:p>
                  </a:txBody>
                  <a:tcPr marL="68580" marR="68580" marT="0" marB="0"/>
                </a:tc>
                <a:tc>
                  <a:txBody>
                    <a:bodyPr/>
                    <a:lstStyle/>
                    <a:p>
                      <a:pPr marL="0" marR="0" algn="ctr">
                        <a:lnSpc>
                          <a:spcPct val="115000"/>
                        </a:lnSpc>
                        <a:spcBef>
                          <a:spcPts val="0"/>
                        </a:spcBef>
                        <a:spcAft>
                          <a:spcPts val="0"/>
                        </a:spcAft>
                      </a:pPr>
                      <a:r>
                        <a:rPr lang="en-US" sz="1700">
                          <a:latin typeface="Calibri"/>
                          <a:ea typeface="Calibri"/>
                          <a:cs typeface="Times New Roman"/>
                        </a:rPr>
                        <a:t>4.13</a:t>
                      </a:r>
                    </a:p>
                  </a:txBody>
                  <a:tcPr marL="68580" marR="68580" marT="0" marB="0"/>
                </a:tc>
                <a:tc>
                  <a:txBody>
                    <a:bodyPr/>
                    <a:lstStyle/>
                    <a:p>
                      <a:pPr marL="0" marR="0" algn="ctr">
                        <a:lnSpc>
                          <a:spcPct val="115000"/>
                        </a:lnSpc>
                        <a:spcBef>
                          <a:spcPts val="0"/>
                        </a:spcBef>
                        <a:spcAft>
                          <a:spcPts val="0"/>
                        </a:spcAft>
                      </a:pPr>
                      <a:r>
                        <a:rPr lang="en-US" sz="1700" dirty="0">
                          <a:latin typeface="Calibri"/>
                          <a:ea typeface="Calibri"/>
                          <a:cs typeface="Times New Roman"/>
                        </a:rPr>
                        <a:t>1.5%</a:t>
                      </a:r>
                    </a:p>
                  </a:txBody>
                  <a:tcPr marL="68580" marR="68580" marT="0" marB="0"/>
                </a:tc>
                <a:extLst>
                  <a:ext uri="{0D108BD9-81ED-4DB2-BD59-A6C34878D82A}">
                    <a16:rowId xmlns:a16="http://schemas.microsoft.com/office/drawing/2014/main" val="10006"/>
                  </a:ext>
                </a:extLst>
              </a:tr>
              <a:tr h="319305">
                <a:tc>
                  <a:txBody>
                    <a:bodyPr/>
                    <a:lstStyle/>
                    <a:p>
                      <a:pPr marL="0" marR="0" algn="ctr">
                        <a:lnSpc>
                          <a:spcPct val="115000"/>
                        </a:lnSpc>
                        <a:spcBef>
                          <a:spcPts val="0"/>
                        </a:spcBef>
                        <a:spcAft>
                          <a:spcPts val="0"/>
                        </a:spcAft>
                      </a:pPr>
                      <a:r>
                        <a:rPr lang="en-US" sz="1700">
                          <a:effectLst/>
                        </a:rPr>
                        <a:t>Wilderness</a:t>
                      </a:r>
                      <a:endParaRPr lang="en-US" sz="17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700">
                          <a:effectLst/>
                        </a:rPr>
                        <a:t>Bath</a:t>
                      </a:r>
                      <a:endParaRPr lang="en-US" sz="17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700" dirty="0">
                          <a:latin typeface="Calibri"/>
                          <a:ea typeface="Calibri"/>
                          <a:cs typeface="Times New Roman"/>
                        </a:rPr>
                        <a:t>11.4</a:t>
                      </a:r>
                    </a:p>
                  </a:txBody>
                  <a:tcPr marL="68580" marR="68580" marT="0" marB="0"/>
                </a:tc>
                <a:tc>
                  <a:txBody>
                    <a:bodyPr/>
                    <a:lstStyle/>
                    <a:p>
                      <a:pPr marL="0" marR="0" algn="ctr">
                        <a:lnSpc>
                          <a:spcPct val="115000"/>
                        </a:lnSpc>
                        <a:spcBef>
                          <a:spcPts val="0"/>
                        </a:spcBef>
                        <a:spcAft>
                          <a:spcPts val="0"/>
                        </a:spcAft>
                      </a:pPr>
                      <a:r>
                        <a:rPr lang="en-US" sz="1700">
                          <a:latin typeface="Calibri"/>
                          <a:ea typeface="Calibri"/>
                          <a:cs typeface="Times New Roman"/>
                        </a:rPr>
                        <a:t>8.27</a:t>
                      </a:r>
                    </a:p>
                  </a:txBody>
                  <a:tcPr marL="68580" marR="68580" marT="0" marB="0"/>
                </a:tc>
                <a:tc>
                  <a:txBody>
                    <a:bodyPr/>
                    <a:lstStyle/>
                    <a:p>
                      <a:pPr marL="0" marR="0" algn="ctr">
                        <a:lnSpc>
                          <a:spcPct val="115000"/>
                        </a:lnSpc>
                        <a:spcBef>
                          <a:spcPts val="0"/>
                        </a:spcBef>
                        <a:spcAft>
                          <a:spcPts val="0"/>
                        </a:spcAft>
                      </a:pPr>
                      <a:r>
                        <a:rPr lang="en-US" sz="1700" dirty="0">
                          <a:latin typeface="Calibri"/>
                          <a:ea typeface="Calibri"/>
                          <a:cs typeface="Times New Roman"/>
                        </a:rPr>
                        <a:t>1.1%</a:t>
                      </a:r>
                    </a:p>
                  </a:txBody>
                  <a:tcPr marL="68580" marR="68580" marT="0" marB="0"/>
                </a:tc>
                <a:extLst>
                  <a:ext uri="{0D108BD9-81ED-4DB2-BD59-A6C34878D82A}">
                    <a16:rowId xmlns:a16="http://schemas.microsoft.com/office/drawing/2014/main" val="10007"/>
                  </a:ext>
                </a:extLst>
              </a:tr>
              <a:tr h="319305">
                <a:tc>
                  <a:txBody>
                    <a:bodyPr/>
                    <a:lstStyle/>
                    <a:p>
                      <a:pPr marL="0" marR="0" algn="ctr">
                        <a:lnSpc>
                          <a:spcPct val="115000"/>
                        </a:lnSpc>
                        <a:spcBef>
                          <a:spcPts val="0"/>
                        </a:spcBef>
                        <a:spcAft>
                          <a:spcPts val="0"/>
                        </a:spcAft>
                      </a:pPr>
                      <a:r>
                        <a:rPr lang="en-US" sz="1700">
                          <a:effectLst/>
                        </a:rPr>
                        <a:t>Bright</a:t>
                      </a:r>
                      <a:endParaRPr lang="en-US" sz="17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700">
                          <a:effectLst/>
                        </a:rPr>
                        <a:t>Bath</a:t>
                      </a:r>
                      <a:endParaRPr lang="en-US" sz="17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700" dirty="0">
                          <a:latin typeface="Calibri"/>
                          <a:ea typeface="Calibri"/>
                          <a:cs typeface="Times New Roman"/>
                        </a:rPr>
                        <a:t>2.4</a:t>
                      </a:r>
                    </a:p>
                  </a:txBody>
                  <a:tcPr marL="68580" marR="68580" marT="0" marB="0"/>
                </a:tc>
                <a:tc>
                  <a:txBody>
                    <a:bodyPr/>
                    <a:lstStyle/>
                    <a:p>
                      <a:pPr marL="0" marR="0" algn="ctr">
                        <a:lnSpc>
                          <a:spcPct val="115000"/>
                        </a:lnSpc>
                        <a:spcBef>
                          <a:spcPts val="0"/>
                        </a:spcBef>
                        <a:spcAft>
                          <a:spcPts val="0"/>
                        </a:spcAft>
                      </a:pPr>
                      <a:r>
                        <a:rPr lang="en-US" sz="1700">
                          <a:latin typeface="Calibri"/>
                          <a:ea typeface="Calibri"/>
                          <a:cs typeface="Times New Roman"/>
                        </a:rPr>
                        <a:t>2.30</a:t>
                      </a:r>
                    </a:p>
                  </a:txBody>
                  <a:tcPr marL="68580" marR="68580" marT="0" marB="0"/>
                </a:tc>
                <a:tc>
                  <a:txBody>
                    <a:bodyPr/>
                    <a:lstStyle/>
                    <a:p>
                      <a:pPr marL="0" marR="0" algn="ctr">
                        <a:lnSpc>
                          <a:spcPct val="115000"/>
                        </a:lnSpc>
                        <a:spcBef>
                          <a:spcPts val="0"/>
                        </a:spcBef>
                        <a:spcAft>
                          <a:spcPts val="0"/>
                        </a:spcAft>
                      </a:pPr>
                      <a:r>
                        <a:rPr lang="en-US" sz="1700" dirty="0">
                          <a:latin typeface="Calibri"/>
                          <a:ea typeface="Calibri"/>
                          <a:cs typeface="Times New Roman"/>
                        </a:rPr>
                        <a:t>0.7%</a:t>
                      </a:r>
                    </a:p>
                  </a:txBody>
                  <a:tcPr marL="68580" marR="68580" marT="0" marB="0"/>
                </a:tc>
                <a:extLst>
                  <a:ext uri="{0D108BD9-81ED-4DB2-BD59-A6C34878D82A}">
                    <a16:rowId xmlns:a16="http://schemas.microsoft.com/office/drawing/2014/main" val="10008"/>
                  </a:ext>
                </a:extLst>
              </a:tr>
              <a:tr h="319305">
                <a:tc rowSpan="2">
                  <a:txBody>
                    <a:bodyPr/>
                    <a:lstStyle/>
                    <a:p>
                      <a:pPr marL="0" marR="0" algn="ctr">
                        <a:lnSpc>
                          <a:spcPct val="115000"/>
                        </a:lnSpc>
                        <a:spcBef>
                          <a:spcPts val="0"/>
                        </a:spcBef>
                        <a:spcAft>
                          <a:spcPts val="0"/>
                        </a:spcAft>
                      </a:pPr>
                      <a:r>
                        <a:rPr lang="en-US" sz="1700">
                          <a:effectLst/>
                        </a:rPr>
                        <a:t>Berry</a:t>
                      </a:r>
                      <a:endParaRPr lang="en-US" sz="17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700">
                          <a:effectLst/>
                        </a:rPr>
                        <a:t>Bath</a:t>
                      </a:r>
                      <a:endParaRPr lang="en-US" sz="17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700" dirty="0">
                          <a:latin typeface="Calibri"/>
                          <a:ea typeface="Calibri"/>
                          <a:cs typeface="Times New Roman"/>
                        </a:rPr>
                        <a:t>3.26</a:t>
                      </a:r>
                    </a:p>
                  </a:txBody>
                  <a:tcPr marL="68580" marR="68580" marT="0" marB="0"/>
                </a:tc>
                <a:tc>
                  <a:txBody>
                    <a:bodyPr/>
                    <a:lstStyle/>
                    <a:p>
                      <a:pPr marL="0" marR="0" algn="ctr">
                        <a:lnSpc>
                          <a:spcPct val="115000"/>
                        </a:lnSpc>
                        <a:spcBef>
                          <a:spcPts val="0"/>
                        </a:spcBef>
                        <a:spcAft>
                          <a:spcPts val="0"/>
                        </a:spcAft>
                      </a:pPr>
                      <a:r>
                        <a:rPr lang="en-US" sz="1700" dirty="0">
                          <a:latin typeface="Calibri"/>
                          <a:ea typeface="Calibri"/>
                          <a:cs typeface="Times New Roman"/>
                        </a:rPr>
                        <a:t>1.02</a:t>
                      </a:r>
                    </a:p>
                  </a:txBody>
                  <a:tcPr marL="68580" marR="68580" marT="0" marB="0"/>
                </a:tc>
                <a:tc>
                  <a:txBody>
                    <a:bodyPr/>
                    <a:lstStyle/>
                    <a:p>
                      <a:pPr marL="0" marR="0" algn="ctr">
                        <a:lnSpc>
                          <a:spcPct val="115000"/>
                        </a:lnSpc>
                        <a:spcBef>
                          <a:spcPts val="0"/>
                        </a:spcBef>
                        <a:spcAft>
                          <a:spcPts val="0"/>
                        </a:spcAft>
                      </a:pPr>
                      <a:r>
                        <a:rPr lang="en-US" sz="1700" dirty="0">
                          <a:latin typeface="Calibri"/>
                          <a:ea typeface="Calibri"/>
                          <a:cs typeface="Times New Roman"/>
                        </a:rPr>
                        <a:t>0.9%</a:t>
                      </a:r>
                    </a:p>
                  </a:txBody>
                  <a:tcPr marL="68580" marR="68580" marT="0" marB="0"/>
                </a:tc>
                <a:extLst>
                  <a:ext uri="{0D108BD9-81ED-4DB2-BD59-A6C34878D82A}">
                    <a16:rowId xmlns:a16="http://schemas.microsoft.com/office/drawing/2014/main" val="10009"/>
                  </a:ext>
                </a:extLst>
              </a:tr>
              <a:tr h="319305">
                <a:tc vMerge="1">
                  <a:txBody>
                    <a:bodyPr/>
                    <a:lstStyle/>
                    <a:p>
                      <a:endParaRPr lang="en-US"/>
                    </a:p>
                  </a:txBody>
                  <a:tcPr/>
                </a:tc>
                <a:tc>
                  <a:txBody>
                    <a:bodyPr/>
                    <a:lstStyle/>
                    <a:p>
                      <a:pPr marL="0" marR="0" algn="ctr">
                        <a:lnSpc>
                          <a:spcPct val="115000"/>
                        </a:lnSpc>
                        <a:spcBef>
                          <a:spcPts val="0"/>
                        </a:spcBef>
                        <a:spcAft>
                          <a:spcPts val="0"/>
                        </a:spcAft>
                      </a:pPr>
                      <a:r>
                        <a:rPr lang="en-US" sz="1700">
                          <a:effectLst/>
                        </a:rPr>
                        <a:t>Augusta</a:t>
                      </a:r>
                      <a:endParaRPr lang="en-US" sz="17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700" dirty="0">
                          <a:latin typeface="Calibri"/>
                          <a:ea typeface="Calibri"/>
                          <a:cs typeface="Times New Roman"/>
                        </a:rPr>
                        <a:t>0.81</a:t>
                      </a:r>
                    </a:p>
                  </a:txBody>
                  <a:tcPr marL="68580" marR="68580" marT="0" marB="0"/>
                </a:tc>
                <a:tc>
                  <a:txBody>
                    <a:bodyPr/>
                    <a:lstStyle/>
                    <a:p>
                      <a:pPr marL="0" marR="0" algn="ctr">
                        <a:lnSpc>
                          <a:spcPct val="115000"/>
                        </a:lnSpc>
                        <a:spcBef>
                          <a:spcPts val="0"/>
                        </a:spcBef>
                        <a:spcAft>
                          <a:spcPts val="0"/>
                        </a:spcAft>
                      </a:pPr>
                      <a:r>
                        <a:rPr lang="en-US" sz="1700">
                          <a:latin typeface="Calibri"/>
                          <a:ea typeface="Calibri"/>
                          <a:cs typeface="Times New Roman"/>
                        </a:rPr>
                        <a:t>0.5</a:t>
                      </a:r>
                    </a:p>
                  </a:txBody>
                  <a:tcPr marL="68580" marR="68580" marT="0" marB="0"/>
                </a:tc>
                <a:tc>
                  <a:txBody>
                    <a:bodyPr/>
                    <a:lstStyle/>
                    <a:p>
                      <a:pPr marL="0" marR="0" algn="ctr">
                        <a:lnSpc>
                          <a:spcPct val="115000"/>
                        </a:lnSpc>
                        <a:spcBef>
                          <a:spcPts val="0"/>
                        </a:spcBef>
                        <a:spcAft>
                          <a:spcPts val="0"/>
                        </a:spcAft>
                      </a:pPr>
                      <a:r>
                        <a:rPr lang="en-US" sz="1700" dirty="0">
                          <a:latin typeface="Calibri"/>
                          <a:ea typeface="Calibri"/>
                          <a:cs typeface="Times New Roman"/>
                        </a:rPr>
                        <a:t>0.4%</a:t>
                      </a:r>
                    </a:p>
                  </a:txBody>
                  <a:tcPr marL="68580" marR="68580" marT="0" marB="0"/>
                </a:tc>
                <a:extLst>
                  <a:ext uri="{0D108BD9-81ED-4DB2-BD59-A6C34878D82A}">
                    <a16:rowId xmlns:a16="http://schemas.microsoft.com/office/drawing/2014/main" val="10010"/>
                  </a:ext>
                </a:extLst>
              </a:tr>
              <a:tr h="319305">
                <a:tc>
                  <a:txBody>
                    <a:bodyPr/>
                    <a:lstStyle/>
                    <a:p>
                      <a:pPr marL="0" marR="0" algn="ctr">
                        <a:lnSpc>
                          <a:spcPct val="115000"/>
                        </a:lnSpc>
                        <a:spcBef>
                          <a:spcPts val="0"/>
                        </a:spcBef>
                        <a:spcAft>
                          <a:spcPts val="0"/>
                        </a:spcAft>
                      </a:pPr>
                      <a:r>
                        <a:rPr lang="en-US" sz="1700">
                          <a:effectLst/>
                        </a:rPr>
                        <a:t>Saunders</a:t>
                      </a:r>
                      <a:endParaRPr lang="en-US" sz="17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700">
                          <a:effectLst/>
                        </a:rPr>
                        <a:t>Nelson</a:t>
                      </a:r>
                      <a:endParaRPr lang="en-US" sz="170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700" dirty="0">
                          <a:latin typeface="Calibri"/>
                          <a:ea typeface="Calibri"/>
                          <a:cs typeface="Times New Roman"/>
                        </a:rPr>
                        <a:t>4.3</a:t>
                      </a:r>
                    </a:p>
                  </a:txBody>
                  <a:tcPr marL="68580" marR="68580" marT="0" marB="0"/>
                </a:tc>
                <a:tc>
                  <a:txBody>
                    <a:bodyPr/>
                    <a:lstStyle/>
                    <a:p>
                      <a:pPr marL="0" marR="0" algn="ctr">
                        <a:lnSpc>
                          <a:spcPct val="115000"/>
                        </a:lnSpc>
                        <a:spcBef>
                          <a:spcPts val="0"/>
                        </a:spcBef>
                        <a:spcAft>
                          <a:spcPts val="0"/>
                        </a:spcAft>
                      </a:pPr>
                      <a:r>
                        <a:rPr lang="en-US" sz="1700">
                          <a:latin typeface="Calibri"/>
                          <a:ea typeface="Calibri"/>
                          <a:cs typeface="Times New Roman"/>
                        </a:rPr>
                        <a:t>3.28</a:t>
                      </a:r>
                    </a:p>
                  </a:txBody>
                  <a:tcPr marL="68580" marR="68580" marT="0" marB="0"/>
                </a:tc>
                <a:tc>
                  <a:txBody>
                    <a:bodyPr/>
                    <a:lstStyle/>
                    <a:p>
                      <a:pPr marL="0" marR="0" algn="ctr">
                        <a:lnSpc>
                          <a:spcPct val="115000"/>
                        </a:lnSpc>
                        <a:spcBef>
                          <a:spcPts val="0"/>
                        </a:spcBef>
                        <a:spcAft>
                          <a:spcPts val="0"/>
                        </a:spcAft>
                      </a:pPr>
                      <a:r>
                        <a:rPr lang="en-US" sz="1700" dirty="0">
                          <a:latin typeface="Calibri"/>
                          <a:ea typeface="Calibri"/>
                          <a:cs typeface="Times New Roman"/>
                        </a:rPr>
                        <a:t>0.9%</a:t>
                      </a:r>
                    </a:p>
                  </a:txBody>
                  <a:tcPr marL="68580" marR="68580" marT="0" marB="0"/>
                </a:tc>
                <a:extLst>
                  <a:ext uri="{0D108BD9-81ED-4DB2-BD59-A6C34878D82A}">
                    <a16:rowId xmlns:a16="http://schemas.microsoft.com/office/drawing/2014/main" val="10011"/>
                  </a:ext>
                </a:extLst>
              </a:tr>
              <a:tr h="319305">
                <a:tc gridSpan="2">
                  <a:txBody>
                    <a:bodyPr/>
                    <a:lstStyle/>
                    <a:p>
                      <a:pPr marL="0" marR="0" algn="r">
                        <a:lnSpc>
                          <a:spcPct val="115000"/>
                        </a:lnSpc>
                        <a:spcBef>
                          <a:spcPts val="0"/>
                        </a:spcBef>
                        <a:spcAft>
                          <a:spcPts val="0"/>
                        </a:spcAft>
                      </a:pPr>
                      <a:r>
                        <a:rPr lang="en-US" sz="1700" dirty="0">
                          <a:effectLst/>
                        </a:rPr>
                        <a:t>Total</a:t>
                      </a:r>
                      <a:endParaRPr lang="en-US" sz="1700" dirty="0">
                        <a:effectLst/>
                        <a:latin typeface="Calibri"/>
                        <a:ea typeface="Calibri"/>
                        <a:cs typeface="Times New Roman"/>
                      </a:endParaRPr>
                    </a:p>
                  </a:txBody>
                  <a:tcPr marL="68580" marR="68580" marT="0" marB="0"/>
                </a:tc>
                <a:tc hMerge="1">
                  <a:txBody>
                    <a:bodyPr/>
                    <a:lstStyle/>
                    <a:p>
                      <a:endParaRPr lang="en-US"/>
                    </a:p>
                  </a:txBody>
                  <a:tcPr/>
                </a:tc>
                <a:tc>
                  <a:txBody>
                    <a:bodyPr/>
                    <a:lstStyle/>
                    <a:p>
                      <a:pPr marL="0" marR="0" algn="ctr">
                        <a:lnSpc>
                          <a:spcPct val="115000"/>
                        </a:lnSpc>
                        <a:spcBef>
                          <a:spcPts val="0"/>
                        </a:spcBef>
                        <a:spcAft>
                          <a:spcPts val="0"/>
                        </a:spcAft>
                      </a:pPr>
                      <a:r>
                        <a:rPr lang="en-US" sz="1700" b="1" dirty="0">
                          <a:latin typeface="Calibri"/>
                          <a:ea typeface="Calibri"/>
                          <a:cs typeface="Times New Roman"/>
                        </a:rPr>
                        <a:t>73.88</a:t>
                      </a:r>
                      <a:endParaRPr lang="en-US" sz="17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700" b="1" dirty="0">
                          <a:latin typeface="Calibri"/>
                          <a:ea typeface="Calibri"/>
                          <a:cs typeface="Times New Roman"/>
                        </a:rPr>
                        <a:t>54.59</a:t>
                      </a:r>
                      <a:endParaRPr lang="en-US" sz="17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700" b="1" dirty="0">
                          <a:latin typeface="Calibri"/>
                          <a:ea typeface="Calibri"/>
                          <a:cs typeface="Times New Roman"/>
                        </a:rPr>
                        <a:t>1.2%</a:t>
                      </a:r>
                    </a:p>
                  </a:txBody>
                  <a:tcPr marL="68580" marR="68580" marT="0" marB="0"/>
                </a:tc>
                <a:extLst>
                  <a:ext uri="{0D108BD9-81ED-4DB2-BD59-A6C34878D82A}">
                    <a16:rowId xmlns:a16="http://schemas.microsoft.com/office/drawing/2014/main" val="10012"/>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Extensive Alternatives Analysis</a:t>
            </a:r>
          </a:p>
        </p:txBody>
      </p:sp>
      <p:sp>
        <p:nvSpPr>
          <p:cNvPr id="4" name="Slide Number Placeholder 3"/>
          <p:cNvSpPr>
            <a:spLocks noGrp="1"/>
          </p:cNvSpPr>
          <p:nvPr>
            <p:ph type="sldNum" sz="quarter" idx="12"/>
          </p:nvPr>
        </p:nvSpPr>
        <p:spPr/>
        <p:txBody>
          <a:bodyPr/>
          <a:lstStyle/>
          <a:p>
            <a:fld id="{ABCB07AC-F029-4077-9A5E-26A7B61B213A}" type="slidenum">
              <a:rPr lang="en-US" smtClean="0"/>
              <a:pPr/>
              <a:t>13</a:t>
            </a:fld>
            <a:endParaRPr lang="en-US" dirty="0"/>
          </a:p>
        </p:txBody>
      </p:sp>
      <p:sp>
        <p:nvSpPr>
          <p:cNvPr id="6" name="Content Placeholder 5"/>
          <p:cNvSpPr>
            <a:spLocks noGrp="1"/>
          </p:cNvSpPr>
          <p:nvPr>
            <p:ph idx="1"/>
          </p:nvPr>
        </p:nvSpPr>
        <p:spPr>
          <a:xfrm>
            <a:off x="609441" y="1600201"/>
            <a:ext cx="5865971" cy="4525963"/>
          </a:xfrm>
        </p:spPr>
        <p:txBody>
          <a:bodyPr>
            <a:normAutofit/>
          </a:bodyPr>
          <a:lstStyle/>
          <a:p>
            <a:r>
              <a:rPr lang="en-US" sz="2400" dirty="0"/>
              <a:t>Conducted extensive alternative analysis to avoid impacts to VOF easements.</a:t>
            </a:r>
          </a:p>
          <a:p>
            <a:endParaRPr lang="en-US" sz="1500" dirty="0"/>
          </a:p>
          <a:p>
            <a:r>
              <a:rPr lang="en-US" sz="2400" dirty="0"/>
              <a:t>Through the rerouting process, ACP has successfully avoided 25 easements and is working to minimize impacts to those proposed for crossing.</a:t>
            </a:r>
          </a:p>
          <a:p>
            <a:endParaRPr lang="en-US" sz="1500" dirty="0"/>
          </a:p>
          <a:p>
            <a:r>
              <a:rPr lang="en-US" sz="2400" dirty="0"/>
              <a:t>Avoids U.S. Forest Service critical habitat areas, while meeting project customers’ delivery points.</a:t>
            </a:r>
          </a:p>
        </p:txBody>
      </p:sp>
      <p:pic>
        <p:nvPicPr>
          <p:cNvPr id="5122" name="Picture 2"/>
          <p:cNvPicPr>
            <a:picLocks noChangeAspect="1" noChangeArrowheads="1"/>
          </p:cNvPicPr>
          <p:nvPr/>
        </p:nvPicPr>
        <p:blipFill>
          <a:blip r:embed="rId3" cstate="print"/>
          <a:srcRect/>
          <a:stretch>
            <a:fillRect/>
          </a:stretch>
        </p:blipFill>
        <p:spPr bwMode="auto">
          <a:xfrm>
            <a:off x="7532687" y="92308"/>
            <a:ext cx="4429125" cy="6565668"/>
          </a:xfrm>
          <a:prstGeom prst="rect">
            <a:avLst/>
          </a:prstGeom>
          <a:noFill/>
          <a:ln w="9525">
            <a:solidFill>
              <a:schemeClr val="bg1">
                <a:lumMod val="75000"/>
              </a:schemeClr>
            </a:solid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Teague Easement – Highland County</a:t>
            </a:r>
          </a:p>
        </p:txBody>
      </p:sp>
      <p:sp>
        <p:nvSpPr>
          <p:cNvPr id="4" name="Slide Number Placeholder 3"/>
          <p:cNvSpPr>
            <a:spLocks noGrp="1"/>
          </p:cNvSpPr>
          <p:nvPr>
            <p:ph type="sldNum" sz="quarter" idx="12"/>
          </p:nvPr>
        </p:nvSpPr>
        <p:spPr/>
        <p:txBody>
          <a:bodyPr/>
          <a:lstStyle/>
          <a:p>
            <a:fld id="{ABCB07AC-F029-4077-9A5E-26A7B61B213A}" type="slidenum">
              <a:rPr lang="en-US" smtClean="0"/>
              <a:pPr/>
              <a:t>14</a:t>
            </a:fld>
            <a:endParaRPr lang="en-US" dirty="0"/>
          </a:p>
        </p:txBody>
      </p:sp>
      <p:pic>
        <p:nvPicPr>
          <p:cNvPr id="5" name="Picture 2"/>
          <p:cNvPicPr>
            <a:picLocks noChangeAspect="1" noChangeArrowheads="1"/>
          </p:cNvPicPr>
          <p:nvPr/>
        </p:nvPicPr>
        <p:blipFill>
          <a:blip r:embed="rId2" cstate="print"/>
          <a:srcRect/>
          <a:stretch>
            <a:fillRect/>
          </a:stretch>
        </p:blipFill>
        <p:spPr bwMode="auto">
          <a:xfrm>
            <a:off x="7313612" y="1510787"/>
            <a:ext cx="4419600" cy="5238676"/>
          </a:xfrm>
          <a:prstGeom prst="rect">
            <a:avLst/>
          </a:prstGeom>
          <a:noFill/>
          <a:ln w="9525">
            <a:noFill/>
            <a:miter lim="800000"/>
            <a:headEnd/>
            <a:tailEnd/>
          </a:ln>
        </p:spPr>
      </p:pic>
      <p:sp>
        <p:nvSpPr>
          <p:cNvPr id="3" name="Content Placeholder 2"/>
          <p:cNvSpPr>
            <a:spLocks noGrp="1"/>
          </p:cNvSpPr>
          <p:nvPr>
            <p:ph idx="1"/>
          </p:nvPr>
        </p:nvSpPr>
        <p:spPr/>
        <p:txBody>
          <a:bodyPr/>
          <a:lstStyle/>
          <a:p>
            <a:endParaRPr lang="en-US"/>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612" y="1523331"/>
            <a:ext cx="5998692" cy="5238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Normandy Easement –  Bath County</a:t>
            </a:r>
          </a:p>
        </p:txBody>
      </p:sp>
      <p:sp>
        <p:nvSpPr>
          <p:cNvPr id="4" name="Slide Number Placeholder 3"/>
          <p:cNvSpPr>
            <a:spLocks noGrp="1"/>
          </p:cNvSpPr>
          <p:nvPr>
            <p:ph type="sldNum" sz="quarter" idx="12"/>
          </p:nvPr>
        </p:nvSpPr>
        <p:spPr/>
        <p:txBody>
          <a:bodyPr/>
          <a:lstStyle/>
          <a:p>
            <a:fld id="{ABCB07AC-F029-4077-9A5E-26A7B61B213A}" type="slidenum">
              <a:rPr lang="en-US" smtClean="0"/>
              <a:pPr/>
              <a:t>15</a:t>
            </a:fld>
            <a:endParaRPr lang="en-US"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7466012" y="1477211"/>
            <a:ext cx="4202267" cy="5335827"/>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612" y="1490353"/>
            <a:ext cx="5638800" cy="5322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Rice Easement – Bath County</a:t>
            </a:r>
          </a:p>
        </p:txBody>
      </p:sp>
      <p:sp>
        <p:nvSpPr>
          <p:cNvPr id="4" name="Slide Number Placeholder 3"/>
          <p:cNvSpPr>
            <a:spLocks noGrp="1"/>
          </p:cNvSpPr>
          <p:nvPr>
            <p:ph type="sldNum" sz="quarter" idx="12"/>
          </p:nvPr>
        </p:nvSpPr>
        <p:spPr/>
        <p:txBody>
          <a:bodyPr/>
          <a:lstStyle/>
          <a:p>
            <a:fld id="{ABCB07AC-F029-4077-9A5E-26A7B61B213A}" type="slidenum">
              <a:rPr lang="en-US" smtClean="0"/>
              <a:pPr/>
              <a:t>16</a:t>
            </a:fld>
            <a:endParaRPr lang="en-US" dirty="0"/>
          </a:p>
        </p:txBody>
      </p:sp>
      <p:pic>
        <p:nvPicPr>
          <p:cNvPr id="6" name="Picture 2"/>
          <p:cNvPicPr>
            <a:picLocks noChangeAspect="1" noChangeArrowheads="1"/>
          </p:cNvPicPr>
          <p:nvPr/>
        </p:nvPicPr>
        <p:blipFill>
          <a:blip r:embed="rId2" cstate="print"/>
          <a:srcRect/>
          <a:stretch>
            <a:fillRect/>
          </a:stretch>
        </p:blipFill>
        <p:spPr bwMode="auto">
          <a:xfrm>
            <a:off x="7313612" y="1447800"/>
            <a:ext cx="4419600" cy="5342466"/>
          </a:xfrm>
          <a:prstGeom prst="rect">
            <a:avLst/>
          </a:prstGeom>
          <a:noFill/>
          <a:ln w="9525">
            <a:noFill/>
            <a:miter lim="800000"/>
            <a:headEnd/>
            <a:tailEnd/>
          </a:ln>
        </p:spPr>
      </p:pic>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812" y="1430977"/>
            <a:ext cx="6162675" cy="543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Chandler Easement –  Bath County</a:t>
            </a:r>
          </a:p>
        </p:txBody>
      </p:sp>
      <p:sp>
        <p:nvSpPr>
          <p:cNvPr id="4" name="Slide Number Placeholder 3"/>
          <p:cNvSpPr>
            <a:spLocks noGrp="1"/>
          </p:cNvSpPr>
          <p:nvPr>
            <p:ph type="sldNum" sz="quarter" idx="12"/>
          </p:nvPr>
        </p:nvSpPr>
        <p:spPr/>
        <p:txBody>
          <a:bodyPr/>
          <a:lstStyle/>
          <a:p>
            <a:fld id="{ABCB07AC-F029-4077-9A5E-26A7B61B213A}" type="slidenum">
              <a:rPr lang="en-US" smtClean="0"/>
              <a:pPr/>
              <a:t>17</a:t>
            </a:fld>
            <a:endParaRPr lang="en-US" dirty="0"/>
          </a:p>
        </p:txBody>
      </p:sp>
      <p:pic>
        <p:nvPicPr>
          <p:cNvPr id="6" name="Picture 2"/>
          <p:cNvPicPr>
            <a:picLocks noGrp="1" noChangeAspect="1" noChangeArrowheads="1"/>
          </p:cNvPicPr>
          <p:nvPr>
            <p:ph idx="1"/>
          </p:nvPr>
        </p:nvPicPr>
        <p:blipFill>
          <a:blip r:embed="rId2" cstate="print"/>
          <a:srcRect/>
          <a:stretch>
            <a:fillRect/>
          </a:stretch>
        </p:blipFill>
        <p:spPr bwMode="auto">
          <a:xfrm>
            <a:off x="7085012" y="1447800"/>
            <a:ext cx="4628029" cy="5334000"/>
          </a:xfrm>
          <a:prstGeom prst="rect">
            <a:avLst/>
          </a:prstGeom>
          <a:noFill/>
          <a:ln w="9525">
            <a:noFill/>
            <a:miter lim="800000"/>
            <a:headEnd/>
            <a:tailEnd/>
          </a:ln>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52" y="1676400"/>
            <a:ext cx="6901496" cy="505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Revercomb</a:t>
            </a:r>
            <a:r>
              <a:rPr lang="en-US" dirty="0"/>
              <a:t> Easement – Bath County</a:t>
            </a:r>
          </a:p>
        </p:txBody>
      </p:sp>
      <p:sp>
        <p:nvSpPr>
          <p:cNvPr id="4" name="Slide Number Placeholder 3"/>
          <p:cNvSpPr>
            <a:spLocks noGrp="1"/>
          </p:cNvSpPr>
          <p:nvPr>
            <p:ph type="sldNum" sz="quarter" idx="12"/>
          </p:nvPr>
        </p:nvSpPr>
        <p:spPr/>
        <p:txBody>
          <a:bodyPr/>
          <a:lstStyle/>
          <a:p>
            <a:fld id="{ABCB07AC-F029-4077-9A5E-26A7B61B213A}" type="slidenum">
              <a:rPr lang="en-US" smtClean="0"/>
              <a:pPr/>
              <a:t>18</a:t>
            </a:fld>
            <a:endParaRPr lang="en-US"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303212" y="1371600"/>
            <a:ext cx="4624742" cy="5345804"/>
          </a:xfrm>
          <a:prstGeom prst="rect">
            <a:avLst/>
          </a:prstGeom>
          <a:noFill/>
          <a:ln w="9525">
            <a:noFill/>
            <a:miter lim="800000"/>
            <a:headEnd/>
            <a:tailEnd/>
          </a:ln>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5812" y="1447800"/>
            <a:ext cx="5910263"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Koontz Easement – Bath County</a:t>
            </a:r>
          </a:p>
        </p:txBody>
      </p:sp>
      <p:sp>
        <p:nvSpPr>
          <p:cNvPr id="4" name="Slide Number Placeholder 3"/>
          <p:cNvSpPr>
            <a:spLocks noGrp="1"/>
          </p:cNvSpPr>
          <p:nvPr>
            <p:ph type="sldNum" sz="quarter" idx="12"/>
          </p:nvPr>
        </p:nvSpPr>
        <p:spPr/>
        <p:txBody>
          <a:bodyPr/>
          <a:lstStyle/>
          <a:p>
            <a:fld id="{ABCB07AC-F029-4077-9A5E-26A7B61B213A}" type="slidenum">
              <a:rPr lang="en-US" smtClean="0"/>
              <a:pPr/>
              <a:t>19</a:t>
            </a:fld>
            <a:endParaRPr lang="en-US"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912812" y="1447800"/>
            <a:ext cx="4563791" cy="5379342"/>
          </a:xfrm>
          <a:prstGeom prst="rect">
            <a:avLst/>
          </a:prstGeom>
          <a:noFill/>
          <a:ln w="9525">
            <a:noFill/>
            <a:miter lim="800000"/>
            <a:headEnd/>
            <a:tailEnd/>
          </a:ln>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3412" y="1524000"/>
            <a:ext cx="6229350"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Presentation Outline</a:t>
            </a:r>
          </a:p>
        </p:txBody>
      </p:sp>
      <p:sp>
        <p:nvSpPr>
          <p:cNvPr id="3" name="Content Placeholder 2"/>
          <p:cNvSpPr>
            <a:spLocks noGrp="1"/>
          </p:cNvSpPr>
          <p:nvPr>
            <p:ph idx="1"/>
          </p:nvPr>
        </p:nvSpPr>
        <p:spPr/>
        <p:txBody>
          <a:bodyPr>
            <a:normAutofit/>
          </a:bodyPr>
          <a:lstStyle/>
          <a:p>
            <a:r>
              <a:rPr lang="en-US" sz="3600" dirty="0"/>
              <a:t>Project Overview</a:t>
            </a:r>
          </a:p>
          <a:p>
            <a:r>
              <a:rPr lang="en-US" sz="3600" dirty="0" err="1"/>
              <a:t>VOF</a:t>
            </a:r>
            <a:r>
              <a:rPr lang="en-US" sz="3600" dirty="0"/>
              <a:t> Conversion/Diversion Process</a:t>
            </a:r>
          </a:p>
          <a:p>
            <a:r>
              <a:rPr lang="en-US" sz="3600" dirty="0"/>
              <a:t>Essentiality</a:t>
            </a:r>
          </a:p>
          <a:p>
            <a:r>
              <a:rPr lang="en-US" sz="3600" dirty="0"/>
              <a:t>Local Comprehensive Planning</a:t>
            </a:r>
          </a:p>
          <a:p>
            <a:r>
              <a:rPr lang="en-US" sz="3600" dirty="0"/>
              <a:t>Routing Alternatives Analysis </a:t>
            </a:r>
          </a:p>
          <a:p>
            <a:r>
              <a:rPr lang="en-US" sz="3600" dirty="0"/>
              <a:t>Replacement Lands</a:t>
            </a:r>
          </a:p>
        </p:txBody>
      </p:sp>
      <p:sp>
        <p:nvSpPr>
          <p:cNvPr id="4" name="Slide Number Placeholder 3"/>
          <p:cNvSpPr>
            <a:spLocks noGrp="1"/>
          </p:cNvSpPr>
          <p:nvPr>
            <p:ph type="sldNum" sz="quarter" idx="12"/>
          </p:nvPr>
        </p:nvSpPr>
        <p:spPr/>
        <p:txBody>
          <a:bodyPr/>
          <a:lstStyle/>
          <a:p>
            <a:fld id="{ABCB07AC-F029-4077-9A5E-26A7B61B213A}"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Wilderness Easement – Bath County</a:t>
            </a:r>
          </a:p>
        </p:txBody>
      </p:sp>
      <p:sp>
        <p:nvSpPr>
          <p:cNvPr id="4" name="Slide Number Placeholder 3"/>
          <p:cNvSpPr>
            <a:spLocks noGrp="1"/>
          </p:cNvSpPr>
          <p:nvPr>
            <p:ph type="sldNum" sz="quarter" idx="12"/>
          </p:nvPr>
        </p:nvSpPr>
        <p:spPr/>
        <p:txBody>
          <a:bodyPr/>
          <a:lstStyle/>
          <a:p>
            <a:fld id="{ABCB07AC-F029-4077-9A5E-26A7B61B213A}" type="slidenum">
              <a:rPr lang="en-US" smtClean="0"/>
              <a:pPr/>
              <a:t>20</a:t>
            </a:fld>
            <a:endParaRPr lang="en-US"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227012" y="1371600"/>
            <a:ext cx="4953000" cy="5343803"/>
          </a:xfrm>
          <a:prstGeom prst="rect">
            <a:avLst/>
          </a:prstGeom>
          <a:noFill/>
          <a:ln w="9525">
            <a:noFill/>
            <a:miter lim="800000"/>
            <a:headEnd/>
            <a:tailEnd/>
          </a:ln>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2383" y="1371600"/>
            <a:ext cx="677563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Bright Easement – Bath County</a:t>
            </a:r>
          </a:p>
        </p:txBody>
      </p:sp>
      <p:sp>
        <p:nvSpPr>
          <p:cNvPr id="4" name="Slide Number Placeholder 3"/>
          <p:cNvSpPr>
            <a:spLocks noGrp="1"/>
          </p:cNvSpPr>
          <p:nvPr>
            <p:ph type="sldNum" sz="quarter" idx="12"/>
          </p:nvPr>
        </p:nvSpPr>
        <p:spPr/>
        <p:txBody>
          <a:bodyPr/>
          <a:lstStyle/>
          <a:p>
            <a:fld id="{ABCB07AC-F029-4077-9A5E-26A7B61B213A}" type="slidenum">
              <a:rPr lang="en-US" smtClean="0"/>
              <a:pPr/>
              <a:t>21</a:t>
            </a:fld>
            <a:endParaRPr lang="en-US" dirty="0"/>
          </a:p>
        </p:txBody>
      </p:sp>
      <p:pic>
        <p:nvPicPr>
          <p:cNvPr id="5" name="Picture 3"/>
          <p:cNvPicPr>
            <a:picLocks noGrp="1" noChangeAspect="1" noChangeArrowheads="1"/>
          </p:cNvPicPr>
          <p:nvPr>
            <p:ph idx="1"/>
          </p:nvPr>
        </p:nvPicPr>
        <p:blipFill>
          <a:blip r:embed="rId2" cstate="print"/>
          <a:srcRect/>
          <a:stretch>
            <a:fillRect/>
          </a:stretch>
        </p:blipFill>
        <p:spPr bwMode="auto">
          <a:xfrm>
            <a:off x="531812" y="1462789"/>
            <a:ext cx="4800600" cy="5395211"/>
          </a:xfrm>
          <a:prstGeom prst="rect">
            <a:avLst/>
          </a:prstGeom>
          <a:noFill/>
          <a:ln w="9525">
            <a:noFill/>
            <a:miter lim="800000"/>
            <a:headEnd/>
            <a:tailEnd/>
          </a:ln>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7948" y="1524000"/>
            <a:ext cx="6606424"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Berry Easement – Augusta &amp; Bath </a:t>
            </a:r>
          </a:p>
        </p:txBody>
      </p:sp>
      <p:sp>
        <p:nvSpPr>
          <p:cNvPr id="3" name="Content Placeholder 2"/>
          <p:cNvSpPr>
            <a:spLocks noGrp="1"/>
          </p:cNvSpPr>
          <p:nvPr>
            <p:ph idx="1"/>
          </p:nvPr>
        </p:nvSpPr>
        <p:spPr>
          <a:xfrm>
            <a:off x="380841" y="1600201"/>
            <a:ext cx="10969943" cy="4525963"/>
          </a:xfrm>
        </p:spPr>
        <p:txBody>
          <a:bodyPr/>
          <a:lstStyle/>
          <a:p>
            <a:endParaRPr lang="en-US" dirty="0"/>
          </a:p>
        </p:txBody>
      </p:sp>
      <p:sp>
        <p:nvSpPr>
          <p:cNvPr id="4" name="Slide Number Placeholder 3"/>
          <p:cNvSpPr>
            <a:spLocks noGrp="1"/>
          </p:cNvSpPr>
          <p:nvPr>
            <p:ph type="sldNum" sz="quarter" idx="12"/>
          </p:nvPr>
        </p:nvSpPr>
        <p:spPr>
          <a:xfrm>
            <a:off x="379412" y="6356351"/>
            <a:ext cx="2844059" cy="365125"/>
          </a:xfrm>
        </p:spPr>
        <p:txBody>
          <a:bodyPr/>
          <a:lstStyle/>
          <a:p>
            <a:fld id="{ABCB07AC-F029-4077-9A5E-26A7B61B213A}" type="slidenum">
              <a:rPr lang="en-US" smtClean="0"/>
              <a:pPr/>
              <a:t>22</a:t>
            </a:fld>
            <a:endParaRPr lang="en-US" dirty="0"/>
          </a:p>
        </p:txBody>
      </p:sp>
      <p:pic>
        <p:nvPicPr>
          <p:cNvPr id="5" name="Picture 3"/>
          <p:cNvPicPr>
            <a:picLocks noChangeAspect="1" noChangeArrowheads="1"/>
          </p:cNvPicPr>
          <p:nvPr/>
        </p:nvPicPr>
        <p:blipFill>
          <a:blip r:embed="rId2" cstate="print"/>
          <a:srcRect/>
          <a:stretch>
            <a:fillRect/>
          </a:stretch>
        </p:blipFill>
        <p:spPr bwMode="auto">
          <a:xfrm>
            <a:off x="303212" y="1447800"/>
            <a:ext cx="5638800" cy="5279252"/>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4413" y="1524000"/>
            <a:ext cx="5943600"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Saunders Easement – Nelson County</a:t>
            </a:r>
          </a:p>
        </p:txBody>
      </p:sp>
      <p:sp>
        <p:nvSpPr>
          <p:cNvPr id="4" name="Slide Number Placeholder 3"/>
          <p:cNvSpPr>
            <a:spLocks noGrp="1"/>
          </p:cNvSpPr>
          <p:nvPr>
            <p:ph type="sldNum" sz="quarter" idx="12"/>
          </p:nvPr>
        </p:nvSpPr>
        <p:spPr/>
        <p:txBody>
          <a:bodyPr/>
          <a:lstStyle/>
          <a:p>
            <a:fld id="{ABCB07AC-F029-4077-9A5E-26A7B61B213A}" type="slidenum">
              <a:rPr lang="en-US" smtClean="0"/>
              <a:pPr/>
              <a:t>23</a:t>
            </a:fld>
            <a:endParaRPr lang="en-US" dirty="0"/>
          </a:p>
        </p:txBody>
      </p:sp>
      <p:pic>
        <p:nvPicPr>
          <p:cNvPr id="6" name="Picture 2"/>
          <p:cNvPicPr>
            <a:picLocks noGrp="1" noChangeAspect="1" noChangeArrowheads="1"/>
          </p:cNvPicPr>
          <p:nvPr>
            <p:ph idx="1"/>
          </p:nvPr>
        </p:nvPicPr>
        <p:blipFill>
          <a:blip r:embed="rId2" cstate="print"/>
          <a:srcRect/>
          <a:stretch>
            <a:fillRect/>
          </a:stretch>
        </p:blipFill>
        <p:spPr bwMode="auto">
          <a:xfrm>
            <a:off x="7847012" y="1524000"/>
            <a:ext cx="3627954" cy="4525963"/>
          </a:xfrm>
          <a:prstGeom prst="rect">
            <a:avLst/>
          </a:prstGeom>
          <a:noFill/>
          <a:ln w="9525">
            <a:noFill/>
            <a:miter lim="800000"/>
            <a:headEnd/>
            <a:tailEnd/>
          </a:ln>
        </p:spPr>
      </p:pic>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012" y="1676400"/>
            <a:ext cx="6134100" cy="448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VOF Replacement Lands</a:t>
            </a:r>
            <a:br>
              <a:rPr lang="en-US" dirty="0"/>
            </a:br>
            <a:r>
              <a:rPr lang="en-US" dirty="0"/>
              <a:t>Hayfields Farm and Rockfish River</a:t>
            </a:r>
          </a:p>
        </p:txBody>
      </p:sp>
      <p:sp>
        <p:nvSpPr>
          <p:cNvPr id="4" name="Slide Number Placeholder 3"/>
          <p:cNvSpPr>
            <a:spLocks noGrp="1"/>
          </p:cNvSpPr>
          <p:nvPr>
            <p:ph type="sldNum" sz="quarter" idx="12"/>
          </p:nvPr>
        </p:nvSpPr>
        <p:spPr/>
        <p:txBody>
          <a:bodyPr/>
          <a:lstStyle/>
          <a:p>
            <a:fld id="{ABCB07AC-F029-4077-9A5E-26A7B61B213A}" type="slidenum">
              <a:rPr lang="en-US" smtClean="0"/>
              <a:pPr/>
              <a:t>24</a:t>
            </a:fld>
            <a:endParaRPr lang="en-US" dirty="0"/>
          </a:p>
        </p:txBody>
      </p:sp>
      <p:sp>
        <p:nvSpPr>
          <p:cNvPr id="6" name="Content Placeholder 5"/>
          <p:cNvSpPr>
            <a:spLocks noGrp="1"/>
          </p:cNvSpPr>
          <p:nvPr>
            <p:ph idx="1"/>
          </p:nvPr>
        </p:nvSpPr>
        <p:spPr>
          <a:xfrm>
            <a:off x="531812" y="1524000"/>
            <a:ext cx="7848600" cy="4525963"/>
          </a:xfrm>
        </p:spPr>
        <p:txBody>
          <a:bodyPr>
            <a:normAutofit/>
          </a:bodyPr>
          <a:lstStyle/>
          <a:p>
            <a:pPr marL="1390557" lvl="1" indent="-857250">
              <a:buFont typeface="Wingdings" pitchFamily="2" charset="2"/>
              <a:buChar char="ü"/>
            </a:pPr>
            <a:r>
              <a:rPr lang="en-US" sz="3600" dirty="0"/>
              <a:t>Higher fair market value; </a:t>
            </a:r>
          </a:p>
          <a:p>
            <a:pPr marL="1390557" lvl="1" indent="-857250">
              <a:buFont typeface="Wingdings" pitchFamily="2" charset="2"/>
              <a:buChar char="ü"/>
            </a:pPr>
            <a:r>
              <a:rPr lang="en-US" sz="3600" dirty="0"/>
              <a:t>High value as permanent open-space land than the land converted or diverted; and </a:t>
            </a:r>
          </a:p>
          <a:p>
            <a:pPr marL="1390557" lvl="1" indent="-857250">
              <a:buFont typeface="Wingdings" pitchFamily="2" charset="2"/>
              <a:buChar char="ü"/>
            </a:pPr>
            <a:r>
              <a:rPr lang="en-US" sz="3600" dirty="0"/>
              <a:t>Equivalent usefulness and location for use as permanent open-space land.</a:t>
            </a: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VOF Replacement Land – Hayfields Farm Parcel</a:t>
            </a:r>
          </a:p>
        </p:txBody>
      </p:sp>
      <p:sp>
        <p:nvSpPr>
          <p:cNvPr id="4" name="Slide Number Placeholder 3"/>
          <p:cNvSpPr>
            <a:spLocks noGrp="1"/>
          </p:cNvSpPr>
          <p:nvPr>
            <p:ph type="sldNum" sz="quarter" idx="12"/>
          </p:nvPr>
        </p:nvSpPr>
        <p:spPr/>
        <p:txBody>
          <a:bodyPr/>
          <a:lstStyle/>
          <a:p>
            <a:fld id="{ABCB07AC-F029-4077-9A5E-26A7B61B213A}" type="slidenum">
              <a:rPr lang="en-US" smtClean="0"/>
              <a:pPr/>
              <a:t>25</a:t>
            </a:fld>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122612" y="1371600"/>
            <a:ext cx="5271464" cy="53340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VOF</a:t>
            </a:r>
            <a:r>
              <a:rPr lang="en-US" dirty="0"/>
              <a:t> Replacement Land – Hayfields Farm Parcel</a:t>
            </a:r>
          </a:p>
        </p:txBody>
      </p:sp>
      <p:sp>
        <p:nvSpPr>
          <p:cNvPr id="4" name="Slide Number Placeholder 3"/>
          <p:cNvSpPr>
            <a:spLocks noGrp="1"/>
          </p:cNvSpPr>
          <p:nvPr>
            <p:ph type="sldNum" sz="quarter" idx="12"/>
          </p:nvPr>
        </p:nvSpPr>
        <p:spPr/>
        <p:txBody>
          <a:bodyPr/>
          <a:lstStyle/>
          <a:p>
            <a:fld id="{ABCB07AC-F029-4077-9A5E-26A7B61B213A}" type="slidenum">
              <a:rPr lang="en-US" smtClean="0"/>
              <a:pPr/>
              <a:t>26</a:t>
            </a:fld>
            <a:endParaRPr lang="en-US" dirty="0"/>
          </a:p>
        </p:txBody>
      </p:sp>
      <p:pic>
        <p:nvPicPr>
          <p:cNvPr id="3074" name="Picture 2" descr="C:\Users\yostmr\AppData\Local\Microsoft\Windows\Temporary Internet Files\Content.Outlook\HV7BSA9H\Bullpasture River.jpg"/>
          <p:cNvPicPr>
            <a:picLocks noGrp="1" noChangeAspect="1" noChangeArrowheads="1"/>
          </p:cNvPicPr>
          <p:nvPr>
            <p:ph idx="1"/>
          </p:nvPr>
        </p:nvPicPr>
        <p:blipFill>
          <a:blip r:embed="rId2" cstate="print"/>
          <a:srcRect/>
          <a:stretch>
            <a:fillRect/>
          </a:stretch>
        </p:blipFill>
        <p:spPr bwMode="auto">
          <a:xfrm>
            <a:off x="379412" y="1447800"/>
            <a:ext cx="4953000" cy="4953000"/>
          </a:xfrm>
          <a:prstGeom prst="rect">
            <a:avLst/>
          </a:prstGeom>
          <a:noFill/>
        </p:spPr>
      </p:pic>
      <p:pic>
        <p:nvPicPr>
          <p:cNvPr id="3075" name="Picture 3" descr="C:\Users\yostmr\AppData\Local\Microsoft\Windows\Temporary Internet Files\Content.Outlook\HV7BSA9H\Hayfields Barn.jpg"/>
          <p:cNvPicPr>
            <a:picLocks noChangeAspect="1" noChangeArrowheads="1"/>
          </p:cNvPicPr>
          <p:nvPr/>
        </p:nvPicPr>
        <p:blipFill>
          <a:blip r:embed="rId3" cstate="print"/>
          <a:srcRect/>
          <a:stretch>
            <a:fillRect/>
          </a:stretch>
        </p:blipFill>
        <p:spPr bwMode="auto">
          <a:xfrm>
            <a:off x="5484812" y="1447800"/>
            <a:ext cx="6248400" cy="451485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VOF</a:t>
            </a:r>
            <a:r>
              <a:rPr lang="en-US" dirty="0"/>
              <a:t> Replacement Land – Hayfields Farm Parcel</a:t>
            </a:r>
          </a:p>
        </p:txBody>
      </p:sp>
      <p:sp>
        <p:nvSpPr>
          <p:cNvPr id="4" name="Slide Number Placeholder 3"/>
          <p:cNvSpPr>
            <a:spLocks noGrp="1"/>
          </p:cNvSpPr>
          <p:nvPr>
            <p:ph type="sldNum" sz="quarter" idx="12"/>
          </p:nvPr>
        </p:nvSpPr>
        <p:spPr/>
        <p:txBody>
          <a:bodyPr/>
          <a:lstStyle/>
          <a:p>
            <a:fld id="{ABCB07AC-F029-4077-9A5E-26A7B61B213A}" type="slidenum">
              <a:rPr lang="en-US" smtClean="0"/>
              <a:pPr/>
              <a:t>27</a:t>
            </a:fld>
            <a:endParaRPr lang="en-US" dirty="0"/>
          </a:p>
        </p:txBody>
      </p:sp>
      <p:pic>
        <p:nvPicPr>
          <p:cNvPr id="4098" name="Picture 2" descr="C:\Users\yostmr\AppData\Local\Microsoft\Windows\Temporary Internet Files\Content.Outlook\HV7BSA9H\Untitled_Panorama1 copy.jpg"/>
          <p:cNvPicPr>
            <a:picLocks noGrp="1" noChangeAspect="1" noChangeArrowheads="1"/>
          </p:cNvPicPr>
          <p:nvPr>
            <p:ph idx="1"/>
          </p:nvPr>
        </p:nvPicPr>
        <p:blipFill>
          <a:blip r:embed="rId2" cstate="print"/>
          <a:srcRect/>
          <a:stretch>
            <a:fillRect/>
          </a:stretch>
        </p:blipFill>
        <p:spPr bwMode="auto">
          <a:xfrm>
            <a:off x="455612" y="1524000"/>
            <a:ext cx="11172766" cy="41910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VOF Replacement Land – Rockfish River Parcel</a:t>
            </a:r>
          </a:p>
        </p:txBody>
      </p:sp>
      <p:sp>
        <p:nvSpPr>
          <p:cNvPr id="4" name="Slide Number Placeholder 3"/>
          <p:cNvSpPr>
            <a:spLocks noGrp="1"/>
          </p:cNvSpPr>
          <p:nvPr>
            <p:ph type="sldNum" sz="quarter" idx="12"/>
          </p:nvPr>
        </p:nvSpPr>
        <p:spPr/>
        <p:txBody>
          <a:bodyPr/>
          <a:lstStyle/>
          <a:p>
            <a:fld id="{ABCB07AC-F029-4077-9A5E-26A7B61B213A}" type="slidenum">
              <a:rPr lang="en-US" smtClean="0"/>
              <a:pPr/>
              <a:t>28</a:t>
            </a:fld>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2665412" y="1600200"/>
            <a:ext cx="6067356" cy="46482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BCB07AC-F029-4077-9A5E-26A7B61B213A}" type="slidenum">
              <a:rPr lang="en-US" smtClean="0"/>
              <a:pPr/>
              <a:t>29</a:t>
            </a:fld>
            <a:endParaRPr lang="en-US" dirty="0"/>
          </a:p>
        </p:txBody>
      </p:sp>
      <p:pic>
        <p:nvPicPr>
          <p:cNvPr id="5" name="Content Placeholder 5" descr="Rockfish RIver 1.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360612" y="1447800"/>
            <a:ext cx="6858000" cy="4400550"/>
          </a:xfrm>
          <a:prstGeom prst="rect">
            <a:avLst/>
          </a:prstGeom>
          <a:ln>
            <a:noFill/>
          </a:ln>
          <a:effectLst>
            <a:outerShdw blurRad="292100" dist="139700" dir="2700000" algn="tl" rotWithShape="0">
              <a:srgbClr val="333333">
                <a:alpha val="65000"/>
              </a:srgbClr>
            </a:outerShdw>
          </a:effectLst>
        </p:spPr>
      </p:pic>
      <p:sp>
        <p:nvSpPr>
          <p:cNvPr id="6" name="Title 1"/>
          <p:cNvSpPr>
            <a:spLocks noGrp="1"/>
          </p:cNvSpPr>
          <p:nvPr>
            <p:ph type="title"/>
          </p:nvPr>
        </p:nvSpPr>
        <p:spPr/>
        <p:txBody>
          <a:bodyPr/>
          <a:lstStyle/>
          <a:p>
            <a:r>
              <a:rPr lang="en-US" dirty="0"/>
              <a:t>VOF Replacement Land – Rockfish River Parcel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1428571" cy="1143000"/>
          </a:xfrm>
        </p:spPr>
        <p:txBody>
          <a:bodyPr/>
          <a:lstStyle/>
          <a:p>
            <a:r>
              <a:rPr lang="en-US" dirty="0"/>
              <a:t>Project Overview</a:t>
            </a:r>
          </a:p>
        </p:txBody>
      </p:sp>
      <p:pic>
        <p:nvPicPr>
          <p:cNvPr id="5" name="Picture 2"/>
          <p:cNvPicPr>
            <a:picLocks noChangeAspect="1" noChangeArrowheads="1"/>
          </p:cNvPicPr>
          <p:nvPr/>
        </p:nvPicPr>
        <p:blipFill>
          <a:blip r:embed="rId3" cstate="print"/>
          <a:srcRect/>
          <a:stretch>
            <a:fillRect/>
          </a:stretch>
        </p:blipFill>
        <p:spPr bwMode="auto">
          <a:xfrm>
            <a:off x="557436" y="1440118"/>
            <a:ext cx="5770971" cy="5189282"/>
          </a:xfrm>
          <a:prstGeom prst="rect">
            <a:avLst/>
          </a:prstGeom>
          <a:noFill/>
          <a:ln w="9525">
            <a:solidFill>
              <a:schemeClr val="tx1">
                <a:lumMod val="50000"/>
                <a:lumOff val="50000"/>
              </a:schemeClr>
            </a:solidFill>
            <a:miter lim="800000"/>
            <a:headEnd/>
            <a:tailEnd/>
          </a:ln>
        </p:spPr>
      </p:pic>
      <p:graphicFrame>
        <p:nvGraphicFramePr>
          <p:cNvPr id="4" name="Chart 3"/>
          <p:cNvGraphicFramePr>
            <a:graphicFrameLocks noChangeAspect="1"/>
          </p:cNvGraphicFramePr>
          <p:nvPr/>
        </p:nvGraphicFramePr>
        <p:xfrm>
          <a:off x="5637212" y="1295400"/>
          <a:ext cx="6246813" cy="2746184"/>
        </p:xfrm>
        <a:graphic>
          <a:graphicData uri="http://schemas.openxmlformats.org/drawingml/2006/chart">
            <c:chart xmlns:c="http://schemas.openxmlformats.org/drawingml/2006/chart" xmlns:r="http://schemas.openxmlformats.org/officeDocument/2006/relationships" r:id="rId4"/>
          </a:graphicData>
        </a:graphic>
      </p:graphicFrame>
      <p:sp>
        <p:nvSpPr>
          <p:cNvPr id="7" name="Slide Number Placeholder 6"/>
          <p:cNvSpPr>
            <a:spLocks noGrp="1"/>
          </p:cNvSpPr>
          <p:nvPr>
            <p:ph type="sldNum" sz="quarter" idx="12"/>
          </p:nvPr>
        </p:nvSpPr>
        <p:spPr/>
        <p:txBody>
          <a:bodyPr/>
          <a:lstStyle/>
          <a:p>
            <a:fld id="{ABCB07AC-F029-4077-9A5E-26A7B61B213A}" type="slidenum">
              <a:rPr lang="en-US" smtClean="0"/>
              <a:pPr/>
              <a:t>3</a:t>
            </a:fld>
            <a:endParaRPr lang="en-US" dirty="0"/>
          </a:p>
        </p:txBody>
      </p:sp>
      <p:sp>
        <p:nvSpPr>
          <p:cNvPr id="10" name="TextBox 9"/>
          <p:cNvSpPr txBox="1"/>
          <p:nvPr/>
        </p:nvSpPr>
        <p:spPr>
          <a:xfrm>
            <a:off x="6704012" y="4038600"/>
            <a:ext cx="2286000" cy="1723549"/>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endParaRPr lang="en-US" sz="2000" b="1" dirty="0">
              <a:solidFill>
                <a:schemeClr val="bg1"/>
              </a:solidFill>
            </a:endParaRPr>
          </a:p>
          <a:p>
            <a:pPr algn="ctr"/>
            <a:r>
              <a:rPr lang="en-US" sz="2200" b="1" dirty="0">
                <a:solidFill>
                  <a:schemeClr val="bg1"/>
                </a:solidFill>
              </a:rPr>
              <a:t>Capacity 1.5 bcf/d</a:t>
            </a:r>
          </a:p>
          <a:p>
            <a:pPr algn="ctr"/>
            <a:endParaRPr lang="en-US" sz="2200" b="1" dirty="0">
              <a:solidFill>
                <a:schemeClr val="bg1"/>
              </a:solidFill>
            </a:endParaRPr>
          </a:p>
          <a:p>
            <a:pPr algn="ctr"/>
            <a:r>
              <a:rPr lang="en-US" sz="2200" b="1" dirty="0">
                <a:solidFill>
                  <a:schemeClr val="bg1"/>
                </a:solidFill>
              </a:rPr>
              <a:t>&gt;90% Subscribed</a:t>
            </a:r>
          </a:p>
          <a:p>
            <a:pPr algn="ctr"/>
            <a:endParaRPr lang="en-US" sz="2000" b="1" dirty="0">
              <a:solidFill>
                <a:schemeClr val="bg1"/>
              </a:solidFill>
            </a:endParaRPr>
          </a:p>
        </p:txBody>
      </p:sp>
      <p:graphicFrame>
        <p:nvGraphicFramePr>
          <p:cNvPr id="11" name="Table 10"/>
          <p:cNvGraphicFramePr>
            <a:graphicFrameLocks noGrp="1"/>
          </p:cNvGraphicFramePr>
          <p:nvPr/>
        </p:nvGraphicFramePr>
        <p:xfrm>
          <a:off x="9218612" y="3810000"/>
          <a:ext cx="2721588" cy="2895600"/>
        </p:xfrm>
        <a:graphic>
          <a:graphicData uri="http://schemas.openxmlformats.org/drawingml/2006/table">
            <a:tbl>
              <a:tblPr firstRow="1" bandRow="1">
                <a:tableStyleId>{2D5ABB26-0587-4C30-8999-92F81FD0307C}</a:tableStyleId>
              </a:tblPr>
              <a:tblGrid>
                <a:gridCol w="2016914">
                  <a:extLst>
                    <a:ext uri="{9D8B030D-6E8A-4147-A177-3AD203B41FA5}">
                      <a16:colId xmlns:a16="http://schemas.microsoft.com/office/drawing/2014/main" val="20000"/>
                    </a:ext>
                  </a:extLst>
                </a:gridCol>
                <a:gridCol w="704674">
                  <a:extLst>
                    <a:ext uri="{9D8B030D-6E8A-4147-A177-3AD203B41FA5}">
                      <a16:colId xmlns:a16="http://schemas.microsoft.com/office/drawing/2014/main" val="20001"/>
                    </a:ext>
                  </a:extLst>
                </a:gridCol>
              </a:tblGrid>
              <a:tr h="351011">
                <a:tc>
                  <a:txBody>
                    <a:bodyPr/>
                    <a:lstStyle/>
                    <a:p>
                      <a:r>
                        <a:rPr lang="en-US" sz="2000" b="1" dirty="0">
                          <a:solidFill>
                            <a:schemeClr val="bg1"/>
                          </a:solidFill>
                        </a:rPr>
                        <a:t>Virginia Power</a:t>
                      </a:r>
                    </a:p>
                  </a:txBody>
                  <a:tcPr anchor="ctr">
                    <a:lnL>
                      <a:noFill/>
                    </a:lnL>
                    <a:lnR>
                      <a:noFill/>
                    </a:lnR>
                    <a:lnT>
                      <a:noFill/>
                    </a:lnT>
                    <a:lnB>
                      <a:noFill/>
                    </a:lnB>
                    <a:lnTlToBr w="12700" cmpd="sng">
                      <a:noFill/>
                      <a:prstDash val="solid"/>
                    </a:lnTlToBr>
                    <a:lnBlToTr w="12700" cmpd="sng">
                      <a:noFill/>
                      <a:prstDash val="solid"/>
                    </a:lnBlToTr>
                    <a:solidFill>
                      <a:srgbClr val="2A6EBB"/>
                    </a:solidFill>
                  </a:tcPr>
                </a:tc>
                <a:tc>
                  <a:txBody>
                    <a:bodyPr/>
                    <a:lstStyle/>
                    <a:p>
                      <a:pPr algn="ctr"/>
                      <a:r>
                        <a:rPr lang="en-US" sz="2000" b="1" dirty="0">
                          <a:solidFill>
                            <a:schemeClr val="bg1"/>
                          </a:solidFill>
                        </a:rPr>
                        <a:t>20%</a:t>
                      </a:r>
                    </a:p>
                  </a:txBody>
                  <a:tcPr anchor="ctr">
                    <a:lnL>
                      <a:noFill/>
                    </a:lnL>
                    <a:lnR>
                      <a:noFill/>
                    </a:lnR>
                    <a:lnT>
                      <a:noFill/>
                    </a:lnT>
                    <a:lnB>
                      <a:noFill/>
                    </a:lnB>
                    <a:lnTlToBr w="12700" cmpd="sng">
                      <a:noFill/>
                      <a:prstDash val="solid"/>
                    </a:lnTlToBr>
                    <a:lnBlToTr w="12700" cmpd="sng">
                      <a:noFill/>
                      <a:prstDash val="solid"/>
                    </a:lnBlToTr>
                    <a:solidFill>
                      <a:srgbClr val="2A6EBB"/>
                    </a:solidFill>
                  </a:tcPr>
                </a:tc>
                <a:extLst>
                  <a:ext uri="{0D108BD9-81ED-4DB2-BD59-A6C34878D82A}">
                    <a16:rowId xmlns:a16="http://schemas.microsoft.com/office/drawing/2014/main" val="10000"/>
                  </a:ext>
                </a:extLst>
              </a:tr>
              <a:tr h="621019">
                <a:tc>
                  <a:txBody>
                    <a:bodyPr/>
                    <a:lstStyle/>
                    <a:p>
                      <a:r>
                        <a:rPr lang="en-US" sz="2000" b="1" dirty="0">
                          <a:solidFill>
                            <a:schemeClr val="bg1"/>
                          </a:solidFill>
                        </a:rPr>
                        <a:t>Virginia </a:t>
                      </a:r>
                    </a:p>
                    <a:p>
                      <a:r>
                        <a:rPr lang="en-US" sz="2000" b="1" dirty="0">
                          <a:solidFill>
                            <a:schemeClr val="bg1"/>
                          </a:solidFill>
                        </a:rPr>
                        <a:t>Natural</a:t>
                      </a:r>
                      <a:r>
                        <a:rPr lang="en-US" sz="2000" b="1" baseline="0" dirty="0">
                          <a:solidFill>
                            <a:schemeClr val="bg1"/>
                          </a:solidFill>
                        </a:rPr>
                        <a:t> Gas</a:t>
                      </a:r>
                      <a:endParaRPr lang="en-US" sz="2000" b="1" dirty="0">
                        <a:solidFill>
                          <a:schemeClr val="bg1"/>
                        </a:solidFill>
                      </a:endParaRPr>
                    </a:p>
                  </a:txBody>
                  <a:tcPr anchor="ctr">
                    <a:lnL>
                      <a:noFill/>
                    </a:lnL>
                    <a:lnR>
                      <a:noFill/>
                    </a:lnR>
                    <a:lnT>
                      <a:noFill/>
                    </a:lnT>
                    <a:lnB>
                      <a:noFill/>
                    </a:lnB>
                    <a:lnTlToBr w="12700" cmpd="sng">
                      <a:noFill/>
                      <a:prstDash val="solid"/>
                    </a:lnTlToBr>
                    <a:lnBlToTr w="12700" cmpd="sng">
                      <a:noFill/>
                      <a:prstDash val="solid"/>
                    </a:lnBlToTr>
                    <a:solidFill>
                      <a:srgbClr val="2A6EBB"/>
                    </a:solidFill>
                  </a:tcPr>
                </a:tc>
                <a:tc>
                  <a:txBody>
                    <a:bodyPr/>
                    <a:lstStyle/>
                    <a:p>
                      <a:pPr algn="ctr"/>
                      <a:r>
                        <a:rPr lang="en-US" sz="2000" b="1" dirty="0">
                          <a:solidFill>
                            <a:schemeClr val="bg1"/>
                          </a:solidFill>
                        </a:rPr>
                        <a:t>5%</a:t>
                      </a:r>
                    </a:p>
                  </a:txBody>
                  <a:tcPr anchor="ctr">
                    <a:lnL>
                      <a:noFill/>
                    </a:lnL>
                    <a:lnR>
                      <a:noFill/>
                    </a:lnR>
                    <a:lnT>
                      <a:noFill/>
                    </a:lnT>
                    <a:lnB>
                      <a:noFill/>
                    </a:lnB>
                    <a:lnTlToBr w="12700" cmpd="sng">
                      <a:noFill/>
                      <a:prstDash val="solid"/>
                    </a:lnTlToBr>
                    <a:lnBlToTr w="12700" cmpd="sng">
                      <a:noFill/>
                      <a:prstDash val="solid"/>
                    </a:lnBlToTr>
                    <a:solidFill>
                      <a:srgbClr val="2A6EBB"/>
                    </a:solidFill>
                  </a:tcPr>
                </a:tc>
                <a:extLst>
                  <a:ext uri="{0D108BD9-81ED-4DB2-BD59-A6C34878D82A}">
                    <a16:rowId xmlns:a16="http://schemas.microsoft.com/office/drawing/2014/main" val="10001"/>
                  </a:ext>
                </a:extLst>
              </a:tr>
              <a:tr h="621019">
                <a:tc>
                  <a:txBody>
                    <a:bodyPr/>
                    <a:lstStyle/>
                    <a:p>
                      <a:r>
                        <a:rPr lang="en-US" sz="2000" b="1" dirty="0">
                          <a:solidFill>
                            <a:schemeClr val="bg1"/>
                          </a:solidFill>
                        </a:rPr>
                        <a:t>Piedmont </a:t>
                      </a:r>
                    </a:p>
                    <a:p>
                      <a:r>
                        <a:rPr lang="en-US" sz="2000" b="1" dirty="0">
                          <a:solidFill>
                            <a:schemeClr val="bg1"/>
                          </a:solidFill>
                        </a:rPr>
                        <a:t>Natural Gas</a:t>
                      </a:r>
                    </a:p>
                  </a:txBody>
                  <a:tcPr anchor="ctr">
                    <a:lnL>
                      <a:noFill/>
                    </a:lnL>
                    <a:lnR>
                      <a:noFill/>
                    </a:lnR>
                    <a:lnT>
                      <a:noFill/>
                    </a:lnT>
                    <a:lnB>
                      <a:noFill/>
                    </a:lnB>
                    <a:lnTlToBr w="12700" cmpd="sng">
                      <a:noFill/>
                      <a:prstDash val="solid"/>
                    </a:lnTlToBr>
                    <a:lnBlToTr w="12700" cmpd="sng">
                      <a:noFill/>
                      <a:prstDash val="solid"/>
                    </a:lnBlToTr>
                    <a:solidFill>
                      <a:srgbClr val="2A6EBB"/>
                    </a:solidFill>
                  </a:tcPr>
                </a:tc>
                <a:tc>
                  <a:txBody>
                    <a:bodyPr/>
                    <a:lstStyle/>
                    <a:p>
                      <a:pPr algn="ctr"/>
                      <a:r>
                        <a:rPr lang="en-US" sz="2000" b="1" dirty="0">
                          <a:solidFill>
                            <a:schemeClr val="bg1"/>
                          </a:solidFill>
                        </a:rPr>
                        <a:t>11%</a:t>
                      </a:r>
                    </a:p>
                  </a:txBody>
                  <a:tcPr anchor="ctr">
                    <a:lnL>
                      <a:noFill/>
                    </a:lnL>
                    <a:lnR>
                      <a:noFill/>
                    </a:lnR>
                    <a:lnT>
                      <a:noFill/>
                    </a:lnT>
                    <a:lnB>
                      <a:noFill/>
                    </a:lnB>
                    <a:lnTlToBr w="12700" cmpd="sng">
                      <a:noFill/>
                      <a:prstDash val="solid"/>
                    </a:lnTlToBr>
                    <a:lnBlToTr w="12700" cmpd="sng">
                      <a:noFill/>
                      <a:prstDash val="solid"/>
                    </a:lnBlToTr>
                    <a:solidFill>
                      <a:srgbClr val="2A6EBB"/>
                    </a:solidFill>
                  </a:tcPr>
                </a:tc>
                <a:extLst>
                  <a:ext uri="{0D108BD9-81ED-4DB2-BD59-A6C34878D82A}">
                    <a16:rowId xmlns:a16="http://schemas.microsoft.com/office/drawing/2014/main" val="10002"/>
                  </a:ext>
                </a:extLst>
              </a:tr>
              <a:tr h="621019">
                <a:tc>
                  <a:txBody>
                    <a:bodyPr/>
                    <a:lstStyle/>
                    <a:p>
                      <a:r>
                        <a:rPr lang="en-US" sz="2000" b="1" dirty="0">
                          <a:solidFill>
                            <a:schemeClr val="bg1"/>
                          </a:solidFill>
                        </a:rPr>
                        <a:t>Public Service North Carolina</a:t>
                      </a:r>
                    </a:p>
                  </a:txBody>
                  <a:tcPr anchor="ctr">
                    <a:lnL>
                      <a:noFill/>
                    </a:lnL>
                    <a:lnR>
                      <a:noFill/>
                    </a:lnR>
                    <a:lnT>
                      <a:noFill/>
                    </a:lnT>
                    <a:lnB>
                      <a:noFill/>
                    </a:lnB>
                    <a:lnTlToBr w="12700" cmpd="sng">
                      <a:noFill/>
                      <a:prstDash val="solid"/>
                    </a:lnTlToBr>
                    <a:lnBlToTr w="12700" cmpd="sng">
                      <a:noFill/>
                      <a:prstDash val="solid"/>
                    </a:lnBlToTr>
                    <a:solidFill>
                      <a:srgbClr val="2A6EBB"/>
                    </a:solidFill>
                  </a:tcPr>
                </a:tc>
                <a:tc>
                  <a:txBody>
                    <a:bodyPr/>
                    <a:lstStyle/>
                    <a:p>
                      <a:pPr algn="ctr"/>
                      <a:r>
                        <a:rPr lang="en-US" sz="2000" b="1" dirty="0">
                          <a:solidFill>
                            <a:schemeClr val="bg1"/>
                          </a:solidFill>
                        </a:rPr>
                        <a:t>7%</a:t>
                      </a:r>
                    </a:p>
                  </a:txBody>
                  <a:tcPr anchor="ctr">
                    <a:lnL>
                      <a:noFill/>
                    </a:lnL>
                    <a:lnR>
                      <a:noFill/>
                    </a:lnR>
                    <a:lnT>
                      <a:noFill/>
                    </a:lnT>
                    <a:lnB>
                      <a:noFill/>
                    </a:lnB>
                    <a:lnTlToBr w="12700" cmpd="sng">
                      <a:noFill/>
                      <a:prstDash val="solid"/>
                    </a:lnTlToBr>
                    <a:lnBlToTr w="12700" cmpd="sng">
                      <a:noFill/>
                      <a:prstDash val="solid"/>
                    </a:lnBlToTr>
                    <a:solidFill>
                      <a:srgbClr val="2A6EBB"/>
                    </a:solidFill>
                  </a:tcPr>
                </a:tc>
                <a:extLst>
                  <a:ext uri="{0D108BD9-81ED-4DB2-BD59-A6C34878D82A}">
                    <a16:rowId xmlns:a16="http://schemas.microsoft.com/office/drawing/2014/main" val="10003"/>
                  </a:ext>
                </a:extLst>
              </a:tr>
              <a:tr h="376730">
                <a:tc>
                  <a:txBody>
                    <a:bodyPr/>
                    <a:lstStyle/>
                    <a:p>
                      <a:r>
                        <a:rPr lang="en-US" sz="2000" b="1" dirty="0">
                          <a:solidFill>
                            <a:schemeClr val="bg1"/>
                          </a:solidFill>
                        </a:rPr>
                        <a:t>Duke Energy</a:t>
                      </a:r>
                    </a:p>
                  </a:txBody>
                  <a:tcPr anchor="ctr">
                    <a:lnL>
                      <a:noFill/>
                    </a:lnL>
                    <a:lnR>
                      <a:noFill/>
                    </a:lnR>
                    <a:lnT>
                      <a:noFill/>
                    </a:lnT>
                    <a:lnB>
                      <a:noFill/>
                    </a:lnB>
                    <a:lnTlToBr w="12700" cmpd="sng">
                      <a:noFill/>
                      <a:prstDash val="solid"/>
                    </a:lnTlToBr>
                    <a:lnBlToTr w="12700" cmpd="sng">
                      <a:noFill/>
                      <a:prstDash val="solid"/>
                    </a:lnBlToTr>
                    <a:solidFill>
                      <a:srgbClr val="2A6EBB"/>
                    </a:solidFill>
                  </a:tcPr>
                </a:tc>
                <a:tc>
                  <a:txBody>
                    <a:bodyPr/>
                    <a:lstStyle/>
                    <a:p>
                      <a:pPr algn="ctr"/>
                      <a:r>
                        <a:rPr lang="en-US" sz="2000" b="1" dirty="0">
                          <a:solidFill>
                            <a:schemeClr val="bg1"/>
                          </a:solidFill>
                        </a:rPr>
                        <a:t>48%</a:t>
                      </a:r>
                    </a:p>
                  </a:txBody>
                  <a:tcPr anchor="ctr">
                    <a:lnL>
                      <a:noFill/>
                    </a:lnL>
                    <a:lnR>
                      <a:noFill/>
                    </a:lnR>
                    <a:lnT>
                      <a:noFill/>
                    </a:lnT>
                    <a:lnB>
                      <a:noFill/>
                    </a:lnB>
                    <a:lnTlToBr w="12700" cmpd="sng">
                      <a:noFill/>
                      <a:prstDash val="solid"/>
                    </a:lnTlToBr>
                    <a:lnBlToTr w="12700" cmpd="sng">
                      <a:noFill/>
                      <a:prstDash val="solid"/>
                    </a:lnBlToTr>
                    <a:solidFill>
                      <a:srgbClr val="2A6EBB"/>
                    </a:solidFill>
                  </a:tcPr>
                </a:tc>
                <a:extLst>
                  <a:ext uri="{0D108BD9-81ED-4DB2-BD59-A6C34878D82A}">
                    <a16:rowId xmlns:a16="http://schemas.microsoft.com/office/drawing/2014/main" val="10004"/>
                  </a:ext>
                </a:extLst>
              </a:tr>
            </a:tbl>
          </a:graphicData>
        </a:graphic>
      </p:graphicFrame>
      <p:pic>
        <p:nvPicPr>
          <p:cNvPr id="3075" name="Picture 3"/>
          <p:cNvPicPr>
            <a:picLocks noChangeAspect="1" noChangeArrowheads="1"/>
          </p:cNvPicPr>
          <p:nvPr/>
        </p:nvPicPr>
        <p:blipFill>
          <a:blip r:embed="rId5" cstate="print"/>
          <a:srcRect/>
          <a:stretch>
            <a:fillRect/>
          </a:stretch>
        </p:blipFill>
        <p:spPr bwMode="auto">
          <a:xfrm>
            <a:off x="227012" y="4572000"/>
            <a:ext cx="1695450" cy="2124075"/>
          </a:xfrm>
          <a:prstGeom prst="rect">
            <a:avLst/>
          </a:prstGeom>
          <a:noFill/>
          <a:ln w="9525">
            <a:solidFill>
              <a:schemeClr val="tx1">
                <a:lumMod val="50000"/>
                <a:lumOff val="50000"/>
              </a:schemeClr>
            </a:solidFill>
            <a:miter lim="800000"/>
            <a:headEnd/>
            <a:tailEnd/>
          </a:ln>
        </p:spPr>
      </p:pic>
      <p:pic>
        <p:nvPicPr>
          <p:cNvPr id="3076" name="Picture 4"/>
          <p:cNvPicPr>
            <a:picLocks noChangeAspect="1" noChangeArrowheads="1"/>
          </p:cNvPicPr>
          <p:nvPr/>
        </p:nvPicPr>
        <p:blipFill>
          <a:blip r:embed="rId6" cstate="print"/>
          <a:srcRect/>
          <a:stretch>
            <a:fillRect/>
          </a:stretch>
        </p:blipFill>
        <p:spPr bwMode="auto">
          <a:xfrm>
            <a:off x="4646612" y="1447801"/>
            <a:ext cx="1662113" cy="579108"/>
          </a:xfrm>
          <a:prstGeom prst="rect">
            <a:avLst/>
          </a:prstGeom>
          <a:noFill/>
          <a:ln w="9525">
            <a:solidFill>
              <a:schemeClr val="bg1">
                <a:lumMod val="50000"/>
              </a:schemeClr>
            </a:solidFill>
            <a:miter lim="800000"/>
            <a:headEnd/>
            <a:tailEnd/>
          </a:ln>
        </p:spPr>
      </p:pic>
      <p:pic>
        <p:nvPicPr>
          <p:cNvPr id="3077" name="Picture 5"/>
          <p:cNvPicPr>
            <a:picLocks noChangeAspect="1" noChangeArrowheads="1"/>
          </p:cNvPicPr>
          <p:nvPr/>
        </p:nvPicPr>
        <p:blipFill>
          <a:blip r:embed="rId7" cstate="print"/>
          <a:srcRect/>
          <a:stretch>
            <a:fillRect/>
          </a:stretch>
        </p:blipFill>
        <p:spPr bwMode="auto">
          <a:xfrm>
            <a:off x="5268377" y="5943600"/>
            <a:ext cx="1054635" cy="685800"/>
          </a:xfrm>
          <a:prstGeom prst="rect">
            <a:avLst/>
          </a:prstGeom>
          <a:noFill/>
          <a:ln w="9525">
            <a:solidFill>
              <a:schemeClr val="bg1">
                <a:lumMod val="50000"/>
              </a:schemeClr>
            </a:solid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VOF</a:t>
            </a:r>
            <a:r>
              <a:rPr lang="en-US" dirty="0"/>
              <a:t> Replacement Land – Rockfish River Parcel</a:t>
            </a:r>
          </a:p>
        </p:txBody>
      </p:sp>
      <p:sp>
        <p:nvSpPr>
          <p:cNvPr id="4" name="Slide Number Placeholder 3"/>
          <p:cNvSpPr>
            <a:spLocks noGrp="1"/>
          </p:cNvSpPr>
          <p:nvPr>
            <p:ph type="sldNum" sz="quarter" idx="12"/>
          </p:nvPr>
        </p:nvSpPr>
        <p:spPr/>
        <p:txBody>
          <a:bodyPr/>
          <a:lstStyle/>
          <a:p>
            <a:fld id="{ABCB07AC-F029-4077-9A5E-26A7B61B213A}" type="slidenum">
              <a:rPr lang="en-US" smtClean="0"/>
              <a:pPr/>
              <a:t>30</a:t>
            </a:fld>
            <a:endParaRPr lang="en-US" dirty="0"/>
          </a:p>
        </p:txBody>
      </p:sp>
      <p:pic>
        <p:nvPicPr>
          <p:cNvPr id="3075" name="Picture 3"/>
          <p:cNvPicPr>
            <a:picLocks noGrp="1" noChangeAspect="1" noChangeArrowheads="1"/>
          </p:cNvPicPr>
          <p:nvPr>
            <p:ph idx="1"/>
          </p:nvPr>
        </p:nvPicPr>
        <p:blipFill>
          <a:blip r:embed="rId2" cstate="print"/>
          <a:srcRect/>
          <a:stretch>
            <a:fillRect/>
          </a:stretch>
        </p:blipFill>
        <p:spPr bwMode="auto">
          <a:xfrm>
            <a:off x="1827212" y="1447800"/>
            <a:ext cx="8001000" cy="5253832"/>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normAutofit/>
          </a:bodyPr>
          <a:lstStyle/>
          <a:p>
            <a:r>
              <a:rPr lang="en-US" sz="3600" dirty="0"/>
              <a:t>“Essential” to the localities </a:t>
            </a:r>
          </a:p>
          <a:p>
            <a:r>
              <a:rPr lang="en-US" sz="3600" dirty="0"/>
              <a:t>“In accordance with” local plans</a:t>
            </a:r>
          </a:p>
          <a:p>
            <a:r>
              <a:rPr lang="en-US" sz="3600" dirty="0"/>
              <a:t>Appropriate replacement lands</a:t>
            </a:r>
          </a:p>
          <a:p>
            <a:r>
              <a:rPr lang="en-US" sz="3600" dirty="0"/>
              <a:t>Extensive past, on-going and future efforts to preserve conservation values</a:t>
            </a:r>
          </a:p>
          <a:p>
            <a:r>
              <a:rPr lang="en-US" sz="3600" dirty="0"/>
              <a:t>Questions?</a:t>
            </a:r>
          </a:p>
        </p:txBody>
      </p:sp>
      <p:sp>
        <p:nvSpPr>
          <p:cNvPr id="4" name="Slide Number Placeholder 3"/>
          <p:cNvSpPr>
            <a:spLocks noGrp="1"/>
          </p:cNvSpPr>
          <p:nvPr>
            <p:ph type="sldNum" sz="quarter" idx="12"/>
          </p:nvPr>
        </p:nvSpPr>
        <p:spPr/>
        <p:txBody>
          <a:bodyPr/>
          <a:lstStyle/>
          <a:p>
            <a:fld id="{ABCB07AC-F029-4077-9A5E-26A7B61B213A}" type="slidenum">
              <a:rPr lang="en-US" smtClean="0"/>
              <a:pPr/>
              <a:t>31</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Expected Timeline</a:t>
            </a:r>
          </a:p>
        </p:txBody>
      </p:sp>
      <p:sp>
        <p:nvSpPr>
          <p:cNvPr id="4" name="Slide Number Placeholder 3"/>
          <p:cNvSpPr>
            <a:spLocks noGrp="1"/>
          </p:cNvSpPr>
          <p:nvPr>
            <p:ph type="sldNum" sz="quarter" idx="12"/>
          </p:nvPr>
        </p:nvSpPr>
        <p:spPr/>
        <p:txBody>
          <a:bodyPr/>
          <a:lstStyle/>
          <a:p>
            <a:fld id="{ABCB07AC-F029-4077-9A5E-26A7B61B213A}" type="slidenum">
              <a:rPr lang="en-US" smtClean="0"/>
              <a:pPr/>
              <a:t>4</a:t>
            </a:fld>
            <a:endParaRPr lang="en-US" dirty="0"/>
          </a:p>
        </p:txBody>
      </p:sp>
      <p:sp>
        <p:nvSpPr>
          <p:cNvPr id="6" name="Rectangle 5"/>
          <p:cNvSpPr/>
          <p:nvPr/>
        </p:nvSpPr>
        <p:spPr>
          <a:xfrm>
            <a:off x="150812" y="3338498"/>
            <a:ext cx="11887200" cy="45719"/>
          </a:xfrm>
          <a:prstGeom prst="rect">
            <a:avLst/>
          </a:prstGeom>
          <a:solidFill>
            <a:srgbClr val="0C66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4288" tIns="32144" rIns="64288" bIns="32144" rtlCol="0" anchor="ctr"/>
          <a:lstStyle/>
          <a:p>
            <a:pPr algn="ctr" eaLnBrk="0" fontAlgn="base" hangingPunct="0">
              <a:spcBef>
                <a:spcPct val="0"/>
              </a:spcBef>
              <a:spcAft>
                <a:spcPct val="0"/>
              </a:spcAft>
            </a:pPr>
            <a:endParaRPr lang="en-US" sz="3000" dirty="0">
              <a:solidFill>
                <a:srgbClr val="FFFFFF"/>
              </a:solidFill>
              <a:sym typeface="Gill Sans" pitchFamily="-84" charset="0"/>
            </a:endParaRPr>
          </a:p>
        </p:txBody>
      </p:sp>
      <p:sp>
        <p:nvSpPr>
          <p:cNvPr id="31" name="Oval 30"/>
          <p:cNvSpPr/>
          <p:nvPr/>
        </p:nvSpPr>
        <p:spPr>
          <a:xfrm>
            <a:off x="531812" y="3200400"/>
            <a:ext cx="304800" cy="3048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9" name="TextBox 38"/>
          <p:cNvSpPr txBox="1"/>
          <p:nvPr/>
        </p:nvSpPr>
        <p:spPr>
          <a:xfrm>
            <a:off x="303212" y="2895600"/>
            <a:ext cx="914400" cy="261610"/>
          </a:xfrm>
          <a:prstGeom prst="rect">
            <a:avLst/>
          </a:prstGeom>
          <a:noFill/>
        </p:spPr>
        <p:txBody>
          <a:bodyPr wrap="square" rtlCol="0">
            <a:spAutoFit/>
          </a:bodyPr>
          <a:lstStyle/>
          <a:p>
            <a:r>
              <a:rPr lang="en-US" sz="1100" dirty="0"/>
              <a:t>March 2015</a:t>
            </a:r>
          </a:p>
        </p:txBody>
      </p:sp>
      <p:cxnSp>
        <p:nvCxnSpPr>
          <p:cNvPr id="40" name="Straight Connector 39"/>
          <p:cNvCxnSpPr/>
          <p:nvPr/>
        </p:nvCxnSpPr>
        <p:spPr bwMode="auto">
          <a:xfrm rot="60000" flipH="1" flipV="1">
            <a:off x="692192" y="1981046"/>
            <a:ext cx="12643" cy="914513"/>
          </a:xfrm>
          <a:prstGeom prst="line">
            <a:avLst/>
          </a:prstGeom>
          <a:blipFill dpi="0" rotWithShape="0">
            <a:blip r:embed="rId3" cstate="print"/>
            <a:srcRect/>
            <a:tile tx="0" ty="0" sx="100000" sy="100000" flip="none" algn="tl"/>
          </a:blipFill>
          <a:ln w="12700" cap="flat" cmpd="sng" algn="ctr">
            <a:solidFill>
              <a:schemeClr val="bg1">
                <a:lumMod val="65000"/>
              </a:schemeClr>
            </a:solidFill>
            <a:prstDash val="solid"/>
            <a:round/>
            <a:headEnd type="none"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1" name="Straight Connector 40"/>
          <p:cNvCxnSpPr/>
          <p:nvPr/>
        </p:nvCxnSpPr>
        <p:spPr bwMode="auto">
          <a:xfrm rot="10860000" flipH="1" flipV="1">
            <a:off x="1653600" y="3895005"/>
            <a:ext cx="12644" cy="981873"/>
          </a:xfrm>
          <a:prstGeom prst="line">
            <a:avLst/>
          </a:prstGeom>
          <a:blipFill dpi="0" rotWithShape="0">
            <a:blip r:embed="rId3" cstate="print"/>
            <a:srcRect/>
            <a:tile tx="0" ty="0" sx="100000" sy="100000" flip="none" algn="tl"/>
          </a:blipFill>
          <a:ln w="12700" cap="flat" cmpd="sng" algn="ctr">
            <a:solidFill>
              <a:schemeClr val="bg1">
                <a:lumMod val="65000"/>
              </a:schemeClr>
            </a:solidFill>
            <a:prstDash val="solid"/>
            <a:round/>
            <a:headEnd type="none"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2" name="TextBox 41"/>
          <p:cNvSpPr txBox="1"/>
          <p:nvPr/>
        </p:nvSpPr>
        <p:spPr>
          <a:xfrm>
            <a:off x="1141412" y="3581401"/>
            <a:ext cx="1143000" cy="261610"/>
          </a:xfrm>
          <a:prstGeom prst="rect">
            <a:avLst/>
          </a:prstGeom>
          <a:noFill/>
        </p:spPr>
        <p:txBody>
          <a:bodyPr wrap="square" rtlCol="0">
            <a:spAutoFit/>
          </a:bodyPr>
          <a:lstStyle/>
          <a:p>
            <a:r>
              <a:rPr lang="en-US" sz="1100" dirty="0"/>
              <a:t>September 2015</a:t>
            </a:r>
          </a:p>
        </p:txBody>
      </p:sp>
      <p:sp>
        <p:nvSpPr>
          <p:cNvPr id="44" name="TextBox 43"/>
          <p:cNvSpPr txBox="1"/>
          <p:nvPr/>
        </p:nvSpPr>
        <p:spPr>
          <a:xfrm>
            <a:off x="608012" y="1470752"/>
            <a:ext cx="1797100" cy="434248"/>
          </a:xfrm>
          <a:prstGeom prst="rect">
            <a:avLst/>
          </a:prstGeom>
          <a:noFill/>
        </p:spPr>
        <p:txBody>
          <a:bodyPr wrap="square" lIns="64288" tIns="32144" rIns="64288" bIns="32144" rtlCol="0">
            <a:spAutoFit/>
          </a:bodyPr>
          <a:lstStyle/>
          <a:p>
            <a:pPr eaLnBrk="0" fontAlgn="base" hangingPunct="0">
              <a:spcBef>
                <a:spcPct val="0"/>
              </a:spcBef>
              <a:spcAft>
                <a:spcPct val="0"/>
              </a:spcAft>
            </a:pPr>
            <a:r>
              <a:rPr lang="en-US" sz="1200" dirty="0">
                <a:latin typeface="Arial Black"/>
                <a:sym typeface="Gill Sans" pitchFamily="-84" charset="0"/>
              </a:rPr>
              <a:t>FERC Scoping </a:t>
            </a:r>
          </a:p>
          <a:p>
            <a:pPr eaLnBrk="0" fontAlgn="base" hangingPunct="0">
              <a:spcBef>
                <a:spcPct val="0"/>
              </a:spcBef>
              <a:spcAft>
                <a:spcPct val="0"/>
              </a:spcAft>
            </a:pPr>
            <a:r>
              <a:rPr lang="en-US" sz="1200" dirty="0">
                <a:latin typeface="Arial Black"/>
                <a:sym typeface="Gill Sans" pitchFamily="-84" charset="0"/>
              </a:rPr>
              <a:t>Meetings</a:t>
            </a:r>
            <a:endParaRPr lang="en-US" sz="800" dirty="0">
              <a:latin typeface="Gill Sans" pitchFamily="-84" charset="0"/>
              <a:sym typeface="Gill Sans" pitchFamily="-84" charset="0"/>
            </a:endParaRPr>
          </a:p>
        </p:txBody>
      </p:sp>
      <p:cxnSp>
        <p:nvCxnSpPr>
          <p:cNvPr id="47" name="Straight Connector 46"/>
          <p:cNvCxnSpPr/>
          <p:nvPr/>
        </p:nvCxnSpPr>
        <p:spPr>
          <a:xfrm>
            <a:off x="2436812" y="3124200"/>
            <a:ext cx="0" cy="45720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265612" y="3124200"/>
            <a:ext cx="0" cy="45720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8075612" y="3124200"/>
            <a:ext cx="0" cy="45720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0514012" y="3124200"/>
            <a:ext cx="0" cy="45720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1522412" y="3200400"/>
            <a:ext cx="304800" cy="3048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2" name="TextBox 51"/>
          <p:cNvSpPr txBox="1"/>
          <p:nvPr/>
        </p:nvSpPr>
        <p:spPr>
          <a:xfrm>
            <a:off x="1293812" y="4975952"/>
            <a:ext cx="1524000" cy="434248"/>
          </a:xfrm>
          <a:prstGeom prst="rect">
            <a:avLst/>
          </a:prstGeom>
          <a:noFill/>
        </p:spPr>
        <p:txBody>
          <a:bodyPr wrap="square" lIns="64288" tIns="32144" rIns="64288" bIns="32144" rtlCol="0">
            <a:spAutoFit/>
          </a:bodyPr>
          <a:lstStyle/>
          <a:p>
            <a:pPr eaLnBrk="0" fontAlgn="base" hangingPunct="0">
              <a:spcBef>
                <a:spcPct val="0"/>
              </a:spcBef>
              <a:spcAft>
                <a:spcPct val="0"/>
              </a:spcAft>
            </a:pPr>
            <a:r>
              <a:rPr lang="en-US" sz="1200" dirty="0">
                <a:latin typeface="Arial Black"/>
                <a:sym typeface="Gill Sans" pitchFamily="-84" charset="0"/>
              </a:rPr>
              <a:t>Filed FERC </a:t>
            </a:r>
          </a:p>
          <a:p>
            <a:pPr eaLnBrk="0" fontAlgn="base" hangingPunct="0">
              <a:spcBef>
                <a:spcPct val="0"/>
              </a:spcBef>
              <a:spcAft>
                <a:spcPct val="0"/>
              </a:spcAft>
            </a:pPr>
            <a:r>
              <a:rPr lang="en-US" sz="1200" dirty="0">
                <a:latin typeface="Arial Black"/>
                <a:sym typeface="Gill Sans" pitchFamily="-84" charset="0"/>
              </a:rPr>
              <a:t>Application</a:t>
            </a:r>
            <a:endParaRPr lang="en-US" sz="800" dirty="0">
              <a:latin typeface="Gill Sans" pitchFamily="-84" charset="0"/>
              <a:sym typeface="Gill Sans" pitchFamily="-84" charset="0"/>
            </a:endParaRPr>
          </a:p>
        </p:txBody>
      </p:sp>
      <p:sp>
        <p:nvSpPr>
          <p:cNvPr id="53" name="Oval 52"/>
          <p:cNvSpPr/>
          <p:nvPr/>
        </p:nvSpPr>
        <p:spPr>
          <a:xfrm>
            <a:off x="3884612" y="3200400"/>
            <a:ext cx="304800" cy="3048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bg1">
                  <a:lumMod val="65000"/>
                </a:schemeClr>
              </a:solidFill>
            </a:endParaRPr>
          </a:p>
        </p:txBody>
      </p:sp>
      <p:sp>
        <p:nvSpPr>
          <p:cNvPr id="54" name="Oval 53"/>
          <p:cNvSpPr/>
          <p:nvPr/>
        </p:nvSpPr>
        <p:spPr>
          <a:xfrm>
            <a:off x="6018212" y="3200400"/>
            <a:ext cx="304800" cy="3048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7313612" y="3200400"/>
            <a:ext cx="304800" cy="3048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11504612" y="3200400"/>
            <a:ext cx="304800" cy="3048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3728727" y="1514686"/>
            <a:ext cx="2213285" cy="618914"/>
          </a:xfrm>
          <a:prstGeom prst="rect">
            <a:avLst/>
          </a:prstGeom>
        </p:spPr>
        <p:txBody>
          <a:bodyPr wrap="square" lIns="64288" tIns="32144" rIns="64288" bIns="32144">
            <a:spAutoFit/>
          </a:bodyPr>
          <a:lstStyle/>
          <a:p>
            <a:pPr eaLnBrk="0" fontAlgn="base" hangingPunct="0">
              <a:spcBef>
                <a:spcPct val="0"/>
              </a:spcBef>
              <a:spcAft>
                <a:spcPct val="0"/>
              </a:spcAft>
            </a:pPr>
            <a:r>
              <a:rPr lang="en-US" sz="1200" dirty="0">
                <a:latin typeface="Arial Black"/>
                <a:sym typeface="Gill Sans" pitchFamily="-84" charset="0"/>
              </a:rPr>
              <a:t>FERC Issued Draft Environmental </a:t>
            </a:r>
          </a:p>
          <a:p>
            <a:pPr eaLnBrk="0" fontAlgn="base" hangingPunct="0">
              <a:spcBef>
                <a:spcPct val="0"/>
              </a:spcBef>
              <a:spcAft>
                <a:spcPct val="0"/>
              </a:spcAft>
            </a:pPr>
            <a:r>
              <a:rPr lang="en-US" sz="1200" dirty="0">
                <a:latin typeface="Arial Black"/>
                <a:sym typeface="Gill Sans" pitchFamily="-84" charset="0"/>
              </a:rPr>
              <a:t>Impact Statement (DEIS)</a:t>
            </a:r>
          </a:p>
        </p:txBody>
      </p:sp>
      <p:cxnSp>
        <p:nvCxnSpPr>
          <p:cNvPr id="58" name="Straight Connector 57"/>
          <p:cNvCxnSpPr/>
          <p:nvPr/>
        </p:nvCxnSpPr>
        <p:spPr bwMode="auto">
          <a:xfrm rot="120000" flipH="1" flipV="1">
            <a:off x="3972775" y="2209872"/>
            <a:ext cx="16126" cy="685798"/>
          </a:xfrm>
          <a:prstGeom prst="line">
            <a:avLst/>
          </a:prstGeom>
          <a:blipFill dpi="0" rotWithShape="0">
            <a:blip r:embed="rId3" cstate="print"/>
            <a:srcRect/>
            <a:tile tx="0" ty="0" sx="100000" sy="100000" flip="none" algn="tl"/>
          </a:blipFill>
          <a:ln w="12700" cap="flat" cmpd="sng" algn="ctr">
            <a:solidFill>
              <a:schemeClr val="bg1">
                <a:lumMod val="65000"/>
              </a:schemeClr>
            </a:solidFill>
            <a:prstDash val="solid"/>
            <a:round/>
            <a:headEnd type="none"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1" name="TextBox 60"/>
          <p:cNvSpPr txBox="1"/>
          <p:nvPr/>
        </p:nvSpPr>
        <p:spPr>
          <a:xfrm>
            <a:off x="3427412" y="2895600"/>
            <a:ext cx="1143000" cy="261610"/>
          </a:xfrm>
          <a:prstGeom prst="rect">
            <a:avLst/>
          </a:prstGeom>
          <a:noFill/>
        </p:spPr>
        <p:txBody>
          <a:bodyPr wrap="square" rtlCol="0">
            <a:spAutoFit/>
          </a:bodyPr>
          <a:lstStyle/>
          <a:p>
            <a:r>
              <a:rPr lang="en-US" sz="1100" dirty="0"/>
              <a:t>December 2016</a:t>
            </a:r>
          </a:p>
        </p:txBody>
      </p:sp>
      <p:cxnSp>
        <p:nvCxnSpPr>
          <p:cNvPr id="62" name="Straight Connector 61"/>
          <p:cNvCxnSpPr/>
          <p:nvPr/>
        </p:nvCxnSpPr>
        <p:spPr bwMode="auto">
          <a:xfrm rot="10860000" flipH="1" flipV="1">
            <a:off x="6253992" y="3962449"/>
            <a:ext cx="12644" cy="822960"/>
          </a:xfrm>
          <a:prstGeom prst="line">
            <a:avLst/>
          </a:prstGeom>
          <a:blipFill dpi="0" rotWithShape="0">
            <a:blip r:embed="rId3" cstate="print"/>
            <a:srcRect/>
            <a:tile tx="0" ty="0" sx="100000" sy="100000" flip="none" algn="tl"/>
          </a:blipFill>
          <a:ln w="12700" cap="flat" cmpd="sng" algn="ctr">
            <a:solidFill>
              <a:schemeClr val="tx1">
                <a:lumMod val="65000"/>
                <a:lumOff val="35000"/>
              </a:schemeClr>
            </a:solidFill>
            <a:prstDash val="solid"/>
            <a:round/>
            <a:headEnd type="none"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3" name="TextBox 62"/>
          <p:cNvSpPr txBox="1"/>
          <p:nvPr/>
        </p:nvSpPr>
        <p:spPr>
          <a:xfrm>
            <a:off x="5637212" y="3733800"/>
            <a:ext cx="1143000" cy="261610"/>
          </a:xfrm>
          <a:prstGeom prst="rect">
            <a:avLst/>
          </a:prstGeom>
          <a:noFill/>
        </p:spPr>
        <p:txBody>
          <a:bodyPr wrap="square" rtlCol="0">
            <a:spAutoFit/>
          </a:bodyPr>
          <a:lstStyle/>
          <a:p>
            <a:r>
              <a:rPr lang="en-US" sz="1100" dirty="0"/>
              <a:t>June 2017</a:t>
            </a:r>
          </a:p>
        </p:txBody>
      </p:sp>
      <p:sp>
        <p:nvSpPr>
          <p:cNvPr id="64" name="TextBox 63"/>
          <p:cNvSpPr txBox="1"/>
          <p:nvPr/>
        </p:nvSpPr>
        <p:spPr>
          <a:xfrm>
            <a:off x="6170612" y="4953000"/>
            <a:ext cx="1828800" cy="803580"/>
          </a:xfrm>
          <a:prstGeom prst="rect">
            <a:avLst/>
          </a:prstGeom>
          <a:noFill/>
        </p:spPr>
        <p:txBody>
          <a:bodyPr wrap="square" lIns="64288" tIns="32144" rIns="64288" bIns="32144" rtlCol="0">
            <a:spAutoFit/>
          </a:bodyPr>
          <a:lstStyle/>
          <a:p>
            <a:pPr eaLnBrk="0" fontAlgn="base" hangingPunct="0">
              <a:spcBef>
                <a:spcPct val="0"/>
              </a:spcBef>
              <a:spcAft>
                <a:spcPct val="0"/>
              </a:spcAft>
            </a:pPr>
            <a:r>
              <a:rPr lang="en-US" sz="1200" dirty="0">
                <a:latin typeface="Arial Black"/>
                <a:sym typeface="Gill Sans" pitchFamily="-84" charset="0"/>
              </a:rPr>
              <a:t>FERC Final Environmental Impact Statement (</a:t>
            </a:r>
            <a:r>
              <a:rPr lang="en-US" sz="1200" dirty="0" err="1">
                <a:latin typeface="Arial Black"/>
                <a:sym typeface="Gill Sans" pitchFamily="-84" charset="0"/>
              </a:rPr>
              <a:t>FEIS</a:t>
            </a:r>
            <a:r>
              <a:rPr lang="en-US" sz="1200" dirty="0">
                <a:latin typeface="Arial Black"/>
                <a:sym typeface="Gill Sans" pitchFamily="-84" charset="0"/>
              </a:rPr>
              <a:t>)</a:t>
            </a:r>
            <a:endParaRPr lang="en-US" sz="800" dirty="0">
              <a:latin typeface="Gill Sans" pitchFamily="-84" charset="0"/>
              <a:sym typeface="Gill Sans" pitchFamily="-84" charset="0"/>
            </a:endParaRPr>
          </a:p>
        </p:txBody>
      </p:sp>
      <p:sp>
        <p:nvSpPr>
          <p:cNvPr id="65" name="Rectangle 64"/>
          <p:cNvSpPr/>
          <p:nvPr/>
        </p:nvSpPr>
        <p:spPr>
          <a:xfrm>
            <a:off x="7538727" y="1557876"/>
            <a:ext cx="2518085" cy="957468"/>
          </a:xfrm>
          <a:prstGeom prst="rect">
            <a:avLst/>
          </a:prstGeom>
        </p:spPr>
        <p:txBody>
          <a:bodyPr wrap="square" lIns="64288" tIns="32144" rIns="64288" bIns="32144">
            <a:spAutoFit/>
          </a:bodyPr>
          <a:lstStyle/>
          <a:p>
            <a:pPr marL="119063" indent="-119063" eaLnBrk="0" fontAlgn="base" hangingPunct="0">
              <a:spcBef>
                <a:spcPct val="0"/>
              </a:spcBef>
              <a:spcAft>
                <a:spcPts val="600"/>
              </a:spcAft>
            </a:pPr>
            <a:r>
              <a:rPr lang="en-US" sz="1200" dirty="0">
                <a:latin typeface="Arial Black"/>
                <a:sym typeface="Gill Sans" pitchFamily="-84" charset="0"/>
              </a:rPr>
              <a:t>- Federal Agency Decision  Deadline</a:t>
            </a:r>
          </a:p>
          <a:p>
            <a:pPr eaLnBrk="0" fontAlgn="base" hangingPunct="0">
              <a:spcBef>
                <a:spcPct val="0"/>
              </a:spcBef>
              <a:spcAft>
                <a:spcPts val="600"/>
              </a:spcAft>
            </a:pPr>
            <a:r>
              <a:rPr lang="en-US" sz="1200" dirty="0">
                <a:latin typeface="Arial Black"/>
                <a:sym typeface="Gill Sans" pitchFamily="-84" charset="0"/>
              </a:rPr>
              <a:t>- FERC Notice to Proceed</a:t>
            </a:r>
          </a:p>
          <a:p>
            <a:pPr eaLnBrk="0" fontAlgn="base" hangingPunct="0">
              <a:spcBef>
                <a:spcPct val="0"/>
              </a:spcBef>
              <a:spcAft>
                <a:spcPts val="600"/>
              </a:spcAft>
            </a:pPr>
            <a:r>
              <a:rPr lang="en-US" sz="1200" dirty="0">
                <a:latin typeface="Arial Black"/>
                <a:sym typeface="Gill Sans" pitchFamily="-84" charset="0"/>
              </a:rPr>
              <a:t>- Construction  Commences </a:t>
            </a:r>
          </a:p>
        </p:txBody>
      </p:sp>
      <p:cxnSp>
        <p:nvCxnSpPr>
          <p:cNvPr id="66" name="Straight Connector 65"/>
          <p:cNvCxnSpPr/>
          <p:nvPr/>
        </p:nvCxnSpPr>
        <p:spPr bwMode="auto">
          <a:xfrm flipV="1">
            <a:off x="7454040" y="1676400"/>
            <a:ext cx="11972" cy="1262390"/>
          </a:xfrm>
          <a:prstGeom prst="line">
            <a:avLst/>
          </a:prstGeom>
          <a:blipFill dpi="0" rotWithShape="0">
            <a:blip r:embed="rId3" cstate="print"/>
            <a:srcRect/>
            <a:tile tx="0" ty="0" sx="100000" sy="100000" flip="none" algn="tl"/>
          </a:blipFill>
          <a:ln w="12700" cap="flat" cmpd="sng" algn="ctr">
            <a:solidFill>
              <a:schemeClr val="tx1">
                <a:lumMod val="65000"/>
                <a:lumOff val="35000"/>
              </a:schemeClr>
            </a:solidFill>
            <a:prstDash val="solid"/>
            <a:round/>
            <a:headEnd type="none"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7" name="TextBox 66"/>
          <p:cNvSpPr txBox="1"/>
          <p:nvPr/>
        </p:nvSpPr>
        <p:spPr>
          <a:xfrm>
            <a:off x="7085012" y="2971800"/>
            <a:ext cx="1219200" cy="261610"/>
          </a:xfrm>
          <a:prstGeom prst="rect">
            <a:avLst/>
          </a:prstGeom>
          <a:noFill/>
        </p:spPr>
        <p:txBody>
          <a:bodyPr wrap="square" rtlCol="0">
            <a:spAutoFit/>
          </a:bodyPr>
          <a:lstStyle/>
          <a:p>
            <a:r>
              <a:rPr lang="en-US" sz="1100" dirty="0"/>
              <a:t>Fall 2017</a:t>
            </a:r>
          </a:p>
        </p:txBody>
      </p:sp>
      <p:cxnSp>
        <p:nvCxnSpPr>
          <p:cNvPr id="69" name="Straight Connector 68"/>
          <p:cNvCxnSpPr/>
          <p:nvPr/>
        </p:nvCxnSpPr>
        <p:spPr bwMode="auto">
          <a:xfrm rot="10860000" flipH="1" flipV="1">
            <a:off x="11635800" y="3818804"/>
            <a:ext cx="12644" cy="981873"/>
          </a:xfrm>
          <a:prstGeom prst="line">
            <a:avLst/>
          </a:prstGeom>
          <a:blipFill dpi="0" rotWithShape="0">
            <a:blip r:embed="rId3" cstate="print"/>
            <a:srcRect/>
            <a:tile tx="0" ty="0" sx="100000" sy="100000" flip="none" algn="tl"/>
          </a:blipFill>
          <a:ln w="12700" cap="flat" cmpd="sng" algn="ctr">
            <a:solidFill>
              <a:schemeClr val="tx1">
                <a:lumMod val="65000"/>
                <a:lumOff val="35000"/>
              </a:schemeClr>
            </a:solidFill>
            <a:prstDash val="solid"/>
            <a:round/>
            <a:headEnd type="none"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0" name="TextBox 69"/>
          <p:cNvSpPr txBox="1"/>
          <p:nvPr/>
        </p:nvSpPr>
        <p:spPr>
          <a:xfrm>
            <a:off x="11199812" y="3505200"/>
            <a:ext cx="762000" cy="261610"/>
          </a:xfrm>
          <a:prstGeom prst="rect">
            <a:avLst/>
          </a:prstGeom>
          <a:noFill/>
        </p:spPr>
        <p:txBody>
          <a:bodyPr wrap="square" rtlCol="0">
            <a:spAutoFit/>
          </a:bodyPr>
          <a:lstStyle/>
          <a:p>
            <a:r>
              <a:rPr lang="en-US" sz="1100" dirty="0"/>
              <a:t>Late 2019</a:t>
            </a:r>
          </a:p>
        </p:txBody>
      </p:sp>
      <p:sp>
        <p:nvSpPr>
          <p:cNvPr id="71" name="TextBox 70"/>
          <p:cNvSpPr txBox="1"/>
          <p:nvPr/>
        </p:nvSpPr>
        <p:spPr>
          <a:xfrm>
            <a:off x="10820399" y="4899751"/>
            <a:ext cx="989013" cy="434248"/>
          </a:xfrm>
          <a:prstGeom prst="rect">
            <a:avLst/>
          </a:prstGeom>
          <a:noFill/>
        </p:spPr>
        <p:txBody>
          <a:bodyPr wrap="square" lIns="64288" tIns="32144" rIns="64288" bIns="32144" rtlCol="0">
            <a:spAutoFit/>
          </a:bodyPr>
          <a:lstStyle/>
          <a:p>
            <a:pPr eaLnBrk="0" fontAlgn="base" hangingPunct="0">
              <a:spcBef>
                <a:spcPct val="0"/>
              </a:spcBef>
              <a:spcAft>
                <a:spcPct val="0"/>
              </a:spcAft>
            </a:pPr>
            <a:r>
              <a:rPr lang="en-US" sz="1200" dirty="0">
                <a:latin typeface="Arial Black"/>
                <a:sym typeface="Gill Sans" pitchFamily="-84" charset="0"/>
              </a:rPr>
              <a:t>ACP </a:t>
            </a:r>
          </a:p>
          <a:p>
            <a:pPr eaLnBrk="0" fontAlgn="base" hangingPunct="0">
              <a:spcBef>
                <a:spcPct val="0"/>
              </a:spcBef>
              <a:spcAft>
                <a:spcPct val="0"/>
              </a:spcAft>
            </a:pPr>
            <a:r>
              <a:rPr lang="en-US" sz="1200" dirty="0">
                <a:latin typeface="Arial Black"/>
                <a:sym typeface="Gill Sans" pitchFamily="-84" charset="0"/>
              </a:rPr>
              <a:t>In Service</a:t>
            </a:r>
            <a:endParaRPr lang="en-US" sz="800" dirty="0">
              <a:latin typeface="Gill Sans" pitchFamily="-84" charset="0"/>
              <a:sym typeface="Gill Sans" pitchFamily="-84" charset="0"/>
            </a:endParaRPr>
          </a:p>
        </p:txBody>
      </p:sp>
      <p:sp>
        <p:nvSpPr>
          <p:cNvPr id="35" name="TextBox 34"/>
          <p:cNvSpPr txBox="1"/>
          <p:nvPr/>
        </p:nvSpPr>
        <p:spPr>
          <a:xfrm>
            <a:off x="2436812" y="3352800"/>
            <a:ext cx="533400" cy="261610"/>
          </a:xfrm>
          <a:prstGeom prst="rect">
            <a:avLst/>
          </a:prstGeom>
          <a:noFill/>
        </p:spPr>
        <p:txBody>
          <a:bodyPr wrap="square" rtlCol="0">
            <a:spAutoFit/>
          </a:bodyPr>
          <a:lstStyle/>
          <a:p>
            <a:r>
              <a:rPr lang="en-US" sz="1100" dirty="0"/>
              <a:t>2016</a:t>
            </a:r>
          </a:p>
        </p:txBody>
      </p:sp>
      <p:sp>
        <p:nvSpPr>
          <p:cNvPr id="36" name="Rectangle 35"/>
          <p:cNvSpPr/>
          <p:nvPr/>
        </p:nvSpPr>
        <p:spPr>
          <a:xfrm>
            <a:off x="4265612" y="3352800"/>
            <a:ext cx="473206" cy="261610"/>
          </a:xfrm>
          <a:prstGeom prst="rect">
            <a:avLst/>
          </a:prstGeom>
        </p:spPr>
        <p:txBody>
          <a:bodyPr wrap="none">
            <a:spAutoFit/>
          </a:bodyPr>
          <a:lstStyle/>
          <a:p>
            <a:r>
              <a:rPr lang="en-US" sz="1100" dirty="0"/>
              <a:t>2017</a:t>
            </a:r>
          </a:p>
        </p:txBody>
      </p:sp>
      <p:sp>
        <p:nvSpPr>
          <p:cNvPr id="37" name="Rectangle 36"/>
          <p:cNvSpPr/>
          <p:nvPr/>
        </p:nvSpPr>
        <p:spPr>
          <a:xfrm>
            <a:off x="8075612" y="3352800"/>
            <a:ext cx="473206" cy="261610"/>
          </a:xfrm>
          <a:prstGeom prst="rect">
            <a:avLst/>
          </a:prstGeom>
        </p:spPr>
        <p:txBody>
          <a:bodyPr wrap="none">
            <a:spAutoFit/>
          </a:bodyPr>
          <a:lstStyle/>
          <a:p>
            <a:r>
              <a:rPr lang="en-US" sz="1100" dirty="0"/>
              <a:t>2018</a:t>
            </a:r>
          </a:p>
        </p:txBody>
      </p:sp>
      <p:sp>
        <p:nvSpPr>
          <p:cNvPr id="38" name="Rectangle 37"/>
          <p:cNvSpPr/>
          <p:nvPr/>
        </p:nvSpPr>
        <p:spPr>
          <a:xfrm>
            <a:off x="10514012" y="3352800"/>
            <a:ext cx="473206" cy="261610"/>
          </a:xfrm>
          <a:prstGeom prst="rect">
            <a:avLst/>
          </a:prstGeom>
        </p:spPr>
        <p:txBody>
          <a:bodyPr wrap="none">
            <a:spAutoFit/>
          </a:bodyPr>
          <a:lstStyle/>
          <a:p>
            <a:r>
              <a:rPr lang="en-US" sz="1100" dirty="0"/>
              <a:t>2019</a:t>
            </a:r>
          </a:p>
        </p:txBody>
      </p:sp>
      <p:sp>
        <p:nvSpPr>
          <p:cNvPr id="43" name="TextBox 42"/>
          <p:cNvSpPr txBox="1"/>
          <p:nvPr/>
        </p:nvSpPr>
        <p:spPr>
          <a:xfrm>
            <a:off x="2360612" y="4343400"/>
            <a:ext cx="3733800" cy="1449910"/>
          </a:xfrm>
          <a:prstGeom prst="rect">
            <a:avLst/>
          </a:prstGeom>
          <a:noFill/>
          <a:ln>
            <a:solidFill>
              <a:schemeClr val="tx1"/>
            </a:solidFill>
          </a:ln>
        </p:spPr>
        <p:txBody>
          <a:bodyPr wrap="square" lIns="64288" tIns="32144" rIns="64288" bIns="32144" rtlCol="0">
            <a:spAutoFit/>
          </a:bodyPr>
          <a:lstStyle/>
          <a:p>
            <a:pPr eaLnBrk="0" fontAlgn="base" hangingPunct="0">
              <a:spcBef>
                <a:spcPct val="0"/>
              </a:spcBef>
              <a:spcAft>
                <a:spcPct val="0"/>
              </a:spcAft>
              <a:buFontTx/>
              <a:buChar char="-"/>
            </a:pPr>
            <a:r>
              <a:rPr lang="en-US" sz="1000" dirty="0">
                <a:latin typeface="Arial Black"/>
                <a:sym typeface="Gill Sans" pitchFamily="-84" charset="0"/>
              </a:rPr>
              <a:t>USFS LRMP Amendments</a:t>
            </a:r>
          </a:p>
          <a:p>
            <a:pPr eaLnBrk="0" fontAlgn="base" hangingPunct="0">
              <a:spcBef>
                <a:spcPct val="0"/>
              </a:spcBef>
              <a:spcAft>
                <a:spcPct val="0"/>
              </a:spcAft>
              <a:buFontTx/>
              <a:buChar char="-"/>
            </a:pPr>
            <a:r>
              <a:rPr lang="en-US" sz="1000" dirty="0">
                <a:latin typeface="Arial Black"/>
                <a:sym typeface="Gill Sans" pitchFamily="-84" charset="0"/>
              </a:rPr>
              <a:t>USFS Construction Operation &amp; Maintenance Plan</a:t>
            </a:r>
          </a:p>
          <a:p>
            <a:pPr eaLnBrk="0" fontAlgn="base" hangingPunct="0">
              <a:spcBef>
                <a:spcPct val="0"/>
              </a:spcBef>
              <a:spcAft>
                <a:spcPct val="0"/>
              </a:spcAft>
            </a:pPr>
            <a:r>
              <a:rPr lang="en-US" sz="1000" dirty="0">
                <a:latin typeface="Arial Black"/>
                <a:sym typeface="Gill Sans" pitchFamily="-84" charset="0"/>
              </a:rPr>
              <a:t>-USFWS Section 7 (ESA) Consultation Initiated</a:t>
            </a:r>
          </a:p>
          <a:p>
            <a:pPr eaLnBrk="0" fontAlgn="base" hangingPunct="0">
              <a:spcBef>
                <a:spcPct val="0"/>
              </a:spcBef>
              <a:spcAft>
                <a:spcPct val="0"/>
              </a:spcAft>
            </a:pPr>
            <a:r>
              <a:rPr lang="en-US" sz="1000" dirty="0">
                <a:latin typeface="Arial Black"/>
                <a:sym typeface="Gill Sans" pitchFamily="-84" charset="0"/>
              </a:rPr>
              <a:t>-USFWS Drafting Biological Opinion</a:t>
            </a:r>
          </a:p>
          <a:p>
            <a:pPr eaLnBrk="0" fontAlgn="base" hangingPunct="0">
              <a:spcBef>
                <a:spcPct val="0"/>
              </a:spcBef>
              <a:spcAft>
                <a:spcPct val="0"/>
              </a:spcAft>
            </a:pPr>
            <a:r>
              <a:rPr lang="en-US" sz="1000" dirty="0">
                <a:latin typeface="Arial Black"/>
                <a:sym typeface="Gill Sans" pitchFamily="-84" charset="0"/>
              </a:rPr>
              <a:t>-US Army Corps Wetland Permitting</a:t>
            </a:r>
          </a:p>
          <a:p>
            <a:pPr eaLnBrk="0" fontAlgn="base" hangingPunct="0">
              <a:spcBef>
                <a:spcPct val="0"/>
              </a:spcBef>
              <a:spcAft>
                <a:spcPct val="0"/>
              </a:spcAft>
            </a:pPr>
            <a:r>
              <a:rPr lang="en-US" sz="1000" dirty="0">
                <a:latin typeface="Arial Black"/>
                <a:sym typeface="Gill Sans" pitchFamily="-84" charset="0"/>
              </a:rPr>
              <a:t>-Section 106 determination of effects</a:t>
            </a:r>
          </a:p>
          <a:p>
            <a:pPr eaLnBrk="0" fontAlgn="base" hangingPunct="0">
              <a:spcBef>
                <a:spcPct val="0"/>
              </a:spcBef>
              <a:spcAft>
                <a:spcPct val="0"/>
              </a:spcAft>
            </a:pPr>
            <a:r>
              <a:rPr lang="en-US" sz="1000" dirty="0">
                <a:latin typeface="Arial Black"/>
                <a:sym typeface="Gill Sans" pitchFamily="-84" charset="0"/>
              </a:rPr>
              <a:t>-Air Permit processing</a:t>
            </a:r>
          </a:p>
          <a:p>
            <a:pPr eaLnBrk="0" fontAlgn="base" hangingPunct="0">
              <a:spcBef>
                <a:spcPct val="0"/>
              </a:spcBef>
              <a:spcAft>
                <a:spcPct val="0"/>
              </a:spcAft>
            </a:pPr>
            <a:r>
              <a:rPr lang="en-US" sz="1000" dirty="0">
                <a:latin typeface="Arial Black"/>
                <a:sym typeface="Gill Sans" pitchFamily="-84" charset="0"/>
              </a:rPr>
              <a:t>-State Erosion &amp; Sedimentation Controls</a:t>
            </a:r>
          </a:p>
          <a:p>
            <a:pPr eaLnBrk="0" fontAlgn="base" hangingPunct="0">
              <a:spcBef>
                <a:spcPct val="0"/>
              </a:spcBef>
              <a:spcAft>
                <a:spcPct val="0"/>
              </a:spcAft>
            </a:pPr>
            <a:r>
              <a:rPr lang="en-US" sz="1000" dirty="0">
                <a:latin typeface="Arial Black"/>
                <a:sym typeface="Gill Sans" pitchFamily="-84" charset="0"/>
              </a:rPr>
              <a:t>-Local Permits (Buckingham SUP approved)</a:t>
            </a:r>
          </a:p>
        </p:txBody>
      </p:sp>
      <p:sp>
        <p:nvSpPr>
          <p:cNvPr id="59" name="Right Brace 58"/>
          <p:cNvSpPr/>
          <p:nvPr/>
        </p:nvSpPr>
        <p:spPr>
          <a:xfrm rot="5400000">
            <a:off x="5103812" y="2743200"/>
            <a:ext cx="304800" cy="1828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8" name="Straight Arrow Connector 67"/>
          <p:cNvCxnSpPr>
            <a:endCxn id="59" idx="1"/>
          </p:cNvCxnSpPr>
          <p:nvPr/>
        </p:nvCxnSpPr>
        <p:spPr>
          <a:xfrm flipV="1">
            <a:off x="4570412" y="3810000"/>
            <a:ext cx="6858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150812" y="3124200"/>
            <a:ext cx="0" cy="45720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150812" y="3352800"/>
            <a:ext cx="533400" cy="261610"/>
          </a:xfrm>
          <a:prstGeom prst="rect">
            <a:avLst/>
          </a:prstGeom>
          <a:noFill/>
        </p:spPr>
        <p:txBody>
          <a:bodyPr wrap="square" rtlCol="0">
            <a:spAutoFit/>
          </a:bodyPr>
          <a:lstStyle/>
          <a:p>
            <a:r>
              <a:rPr lang="en-US" sz="1100" dirty="0"/>
              <a:t>2015</a:t>
            </a:r>
          </a:p>
        </p:txBody>
      </p:sp>
      <p:cxnSp>
        <p:nvCxnSpPr>
          <p:cNvPr id="45" name="Straight Connector 44"/>
          <p:cNvCxnSpPr/>
          <p:nvPr/>
        </p:nvCxnSpPr>
        <p:spPr bwMode="auto">
          <a:xfrm rot="120000" flipH="1" flipV="1">
            <a:off x="2982174" y="2667072"/>
            <a:ext cx="16126" cy="685798"/>
          </a:xfrm>
          <a:prstGeom prst="line">
            <a:avLst/>
          </a:prstGeom>
          <a:blipFill dpi="0" rotWithShape="0">
            <a:blip r:embed="rId3" cstate="print"/>
            <a:srcRect/>
            <a:tile tx="0" ty="0" sx="100000" sy="100000" flip="none" algn="tl"/>
          </a:blipFill>
          <a:ln w="12700" cap="flat" cmpd="sng" algn="ctr">
            <a:solidFill>
              <a:schemeClr val="bg1">
                <a:lumMod val="65000"/>
              </a:schemeClr>
            </a:solidFill>
            <a:prstDash val="solid"/>
            <a:round/>
            <a:headEnd type="none"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6" name="Rectangle 45"/>
          <p:cNvSpPr/>
          <p:nvPr/>
        </p:nvSpPr>
        <p:spPr>
          <a:xfrm>
            <a:off x="2284412" y="2133600"/>
            <a:ext cx="1371600" cy="434248"/>
          </a:xfrm>
          <a:prstGeom prst="rect">
            <a:avLst/>
          </a:prstGeom>
        </p:spPr>
        <p:txBody>
          <a:bodyPr wrap="square" lIns="64288" tIns="32144" rIns="64288" bIns="32144">
            <a:spAutoFit/>
          </a:bodyPr>
          <a:lstStyle/>
          <a:p>
            <a:pPr eaLnBrk="0" fontAlgn="base" hangingPunct="0">
              <a:spcBef>
                <a:spcPct val="0"/>
              </a:spcBef>
              <a:spcAft>
                <a:spcPct val="0"/>
              </a:spcAft>
            </a:pPr>
            <a:r>
              <a:rPr lang="en-US" sz="1200" dirty="0">
                <a:latin typeface="Arial Black"/>
                <a:sym typeface="Gill Sans" pitchFamily="-84" charset="0"/>
              </a:rPr>
              <a:t>FERC Notice of Schedule</a:t>
            </a:r>
          </a:p>
        </p:txBody>
      </p:sp>
      <p:sp>
        <p:nvSpPr>
          <p:cNvPr id="60" name="TextBox 59"/>
          <p:cNvSpPr txBox="1"/>
          <p:nvPr/>
        </p:nvSpPr>
        <p:spPr>
          <a:xfrm>
            <a:off x="2589212" y="3505200"/>
            <a:ext cx="1219200" cy="261610"/>
          </a:xfrm>
          <a:prstGeom prst="rect">
            <a:avLst/>
          </a:prstGeom>
          <a:noFill/>
        </p:spPr>
        <p:txBody>
          <a:bodyPr wrap="square" rtlCol="0">
            <a:spAutoFit/>
          </a:bodyPr>
          <a:lstStyle/>
          <a:p>
            <a:r>
              <a:rPr lang="en-US" sz="1100" dirty="0"/>
              <a:t>August 2016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VOF’s Conversion/Diversion Process - </a:t>
            </a:r>
            <a:br>
              <a:rPr lang="en-US" dirty="0"/>
            </a:br>
            <a:r>
              <a:rPr lang="en-US" dirty="0"/>
              <a:t>Established in Virginia Code § 10.1-1704</a:t>
            </a:r>
          </a:p>
        </p:txBody>
      </p:sp>
      <p:sp>
        <p:nvSpPr>
          <p:cNvPr id="3" name="Content Placeholder 2"/>
          <p:cNvSpPr>
            <a:spLocks noGrp="1"/>
          </p:cNvSpPr>
          <p:nvPr>
            <p:ph idx="1"/>
          </p:nvPr>
        </p:nvSpPr>
        <p:spPr>
          <a:xfrm>
            <a:off x="608012" y="1447800"/>
            <a:ext cx="10969943" cy="4525963"/>
          </a:xfrm>
        </p:spPr>
        <p:txBody>
          <a:bodyPr>
            <a:noAutofit/>
          </a:bodyPr>
          <a:lstStyle/>
          <a:p>
            <a:pPr>
              <a:buNone/>
            </a:pPr>
            <a:r>
              <a:rPr lang="en-US" sz="2000" dirty="0" err="1"/>
              <a:t>VOF</a:t>
            </a:r>
            <a:r>
              <a:rPr lang="en-US" sz="2000" dirty="0"/>
              <a:t> has authority to approve the applications because </a:t>
            </a:r>
            <a:r>
              <a:rPr lang="en-US" sz="2000" dirty="0" err="1"/>
              <a:t>ACP</a:t>
            </a:r>
            <a:r>
              <a:rPr lang="en-US" sz="2000" dirty="0"/>
              <a:t> is:</a:t>
            </a:r>
          </a:p>
          <a:p>
            <a:pPr>
              <a:buNone/>
            </a:pPr>
            <a:endParaRPr lang="en-US" sz="1000" dirty="0"/>
          </a:p>
          <a:p>
            <a:pPr marL="742950" indent="-742950">
              <a:buAutoNum type="alphaLcParenBoth"/>
            </a:pPr>
            <a:r>
              <a:rPr lang="en-US" sz="2000" dirty="0"/>
              <a:t>essential to the orderly development and growth of the locality; </a:t>
            </a:r>
          </a:p>
          <a:p>
            <a:pPr marL="742950" indent="-742950">
              <a:buAutoNum type="alphaLcParenBoth"/>
            </a:pPr>
            <a:endParaRPr lang="en-US" sz="1000" dirty="0"/>
          </a:p>
          <a:p>
            <a:pPr marL="742950" indent="-742950">
              <a:buAutoNum type="alphaLcParenBoth"/>
            </a:pPr>
            <a:r>
              <a:rPr lang="en-US" sz="2000" dirty="0"/>
              <a:t>in accordance with the official comprehensive plan for the locality in effect at the time of conversion or diversion; and </a:t>
            </a:r>
          </a:p>
          <a:p>
            <a:pPr marL="742950" indent="-742950">
              <a:buAutoNum type="alphaLcParenBoth"/>
            </a:pPr>
            <a:endParaRPr lang="en-US" sz="1000" dirty="0"/>
          </a:p>
          <a:p>
            <a:pPr marL="742950" indent="-742950">
              <a:buAutoNum type="alphaLcParenBoth"/>
            </a:pPr>
            <a:r>
              <a:rPr lang="en-US" sz="2000" dirty="0"/>
              <a:t>there is substituted other real property, which is: </a:t>
            </a:r>
          </a:p>
          <a:p>
            <a:pPr marL="1390557" lvl="1" indent="-857250">
              <a:buFont typeface="+mj-lt"/>
              <a:buAutoNum type="romanLcPeriod"/>
            </a:pPr>
            <a:endParaRPr lang="en-US" sz="1000" dirty="0"/>
          </a:p>
          <a:p>
            <a:pPr marL="1390557" lvl="1" indent="-857250">
              <a:buFont typeface="+mj-lt"/>
              <a:buAutoNum type="romanLcPeriod"/>
            </a:pPr>
            <a:r>
              <a:rPr lang="en-US" sz="2000" dirty="0"/>
              <a:t>of at least equal fair market value, </a:t>
            </a:r>
          </a:p>
          <a:p>
            <a:pPr marL="1390557" lvl="1" indent="-857250">
              <a:buFont typeface="+mj-lt"/>
              <a:buAutoNum type="romanLcPeriod"/>
            </a:pPr>
            <a:endParaRPr lang="en-US" sz="1000" dirty="0"/>
          </a:p>
          <a:p>
            <a:pPr marL="1390557" lvl="1" indent="-857250">
              <a:buFont typeface="+mj-lt"/>
              <a:buAutoNum type="romanLcPeriod"/>
            </a:pPr>
            <a:r>
              <a:rPr lang="en-US" sz="2000" dirty="0"/>
              <a:t>of greater value as permanent open-space land than the land converted or diverted, and </a:t>
            </a:r>
          </a:p>
          <a:p>
            <a:pPr marL="1390557" lvl="1" indent="-857250">
              <a:buFont typeface="+mj-lt"/>
              <a:buAutoNum type="romanLcPeriod"/>
            </a:pPr>
            <a:endParaRPr lang="en-US" sz="1000" dirty="0"/>
          </a:p>
          <a:p>
            <a:pPr marL="1390557" lvl="1" indent="-857250">
              <a:buFont typeface="+mj-lt"/>
              <a:buAutoNum type="romanLcPeriod"/>
            </a:pPr>
            <a:r>
              <a:rPr lang="en-US" sz="2000" dirty="0"/>
              <a:t>of as nearly as feasible equivalent usefulness and location for use as permanent open-space land as is the land converted or diverted.</a:t>
            </a:r>
          </a:p>
          <a:p>
            <a:pPr marL="1390557" lvl="1" indent="-857250">
              <a:buFont typeface="+mj-lt"/>
              <a:buAutoNum type="romanLcPeriod"/>
            </a:pPr>
            <a:endParaRPr lang="en-US" sz="2000" dirty="0"/>
          </a:p>
        </p:txBody>
      </p:sp>
      <p:sp>
        <p:nvSpPr>
          <p:cNvPr id="4" name="Slide Number Placeholder 3"/>
          <p:cNvSpPr>
            <a:spLocks noGrp="1"/>
          </p:cNvSpPr>
          <p:nvPr>
            <p:ph type="sldNum" sz="quarter" idx="12"/>
          </p:nvPr>
        </p:nvSpPr>
        <p:spPr/>
        <p:txBody>
          <a:bodyPr/>
          <a:lstStyle/>
          <a:p>
            <a:fld id="{ABCB07AC-F029-4077-9A5E-26A7B61B213A}" type="slidenum">
              <a:rPr lang="en-US" smtClean="0"/>
              <a:pPr/>
              <a:t>5</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12" y="457200"/>
            <a:ext cx="11277600" cy="1143000"/>
          </a:xfrm>
        </p:spPr>
        <p:txBody>
          <a:bodyPr>
            <a:normAutofit fontScale="90000"/>
          </a:bodyPr>
          <a:lstStyle/>
          <a:p>
            <a:r>
              <a:rPr lang="en-US" sz="3800" u="sng" dirty="0"/>
              <a:t>Essential</a:t>
            </a:r>
            <a:r>
              <a:rPr lang="en-US" sz="3800" dirty="0"/>
              <a:t>:</a:t>
            </a:r>
            <a:br>
              <a:rPr lang="en-US" sz="3300" dirty="0"/>
            </a:br>
            <a:r>
              <a:rPr lang="en-US" sz="3300" dirty="0"/>
              <a:t>“Essential to the Orderly Development and Growth” of the Localities</a:t>
            </a:r>
            <a:br>
              <a:rPr lang="en-US" dirty="0"/>
            </a:br>
            <a:endParaRPr lang="en-US" sz="2200" b="0" dirty="0"/>
          </a:p>
        </p:txBody>
      </p:sp>
      <p:graphicFrame>
        <p:nvGraphicFramePr>
          <p:cNvPr id="5" name="Content Placeholder 4"/>
          <p:cNvGraphicFramePr>
            <a:graphicFrameLocks noGrp="1"/>
          </p:cNvGraphicFramePr>
          <p:nvPr>
            <p:ph idx="1"/>
          </p:nvPr>
        </p:nvGraphicFramePr>
        <p:xfrm>
          <a:off x="150812" y="1981200"/>
          <a:ext cx="5715000" cy="3044190"/>
        </p:xfrm>
        <a:graphic>
          <a:graphicData uri="http://schemas.openxmlformats.org/drawingml/2006/table">
            <a:tbl>
              <a:tblPr firstRow="1" bandRow="1">
                <a:tableStyleId>{2D5ABB26-0587-4C30-8999-92F81FD0307C}</a:tableStyleId>
              </a:tblPr>
              <a:tblGrid>
                <a:gridCol w="1218235">
                  <a:extLst>
                    <a:ext uri="{9D8B030D-6E8A-4147-A177-3AD203B41FA5}">
                      <a16:colId xmlns:a16="http://schemas.microsoft.com/office/drawing/2014/main" val="20000"/>
                    </a:ext>
                  </a:extLst>
                </a:gridCol>
                <a:gridCol w="1356167">
                  <a:extLst>
                    <a:ext uri="{9D8B030D-6E8A-4147-A177-3AD203B41FA5}">
                      <a16:colId xmlns:a16="http://schemas.microsoft.com/office/drawing/2014/main" val="20001"/>
                    </a:ext>
                  </a:extLst>
                </a:gridCol>
                <a:gridCol w="1284790">
                  <a:extLst>
                    <a:ext uri="{9D8B030D-6E8A-4147-A177-3AD203B41FA5}">
                      <a16:colId xmlns:a16="http://schemas.microsoft.com/office/drawing/2014/main" val="20002"/>
                    </a:ext>
                  </a:extLst>
                </a:gridCol>
                <a:gridCol w="1855808">
                  <a:extLst>
                    <a:ext uri="{9D8B030D-6E8A-4147-A177-3AD203B41FA5}">
                      <a16:colId xmlns:a16="http://schemas.microsoft.com/office/drawing/2014/main" val="20003"/>
                    </a:ext>
                  </a:extLst>
                </a:gridCol>
              </a:tblGrid>
              <a:tr h="874395">
                <a:tc>
                  <a:txBody>
                    <a:bodyPr/>
                    <a:lstStyle/>
                    <a:p>
                      <a:pPr algn="l"/>
                      <a:endParaRPr lang="en-US" sz="20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solidFill>
                            <a:schemeClr val="tx1"/>
                          </a:solidFill>
                        </a:rPr>
                        <a:t>2019</a:t>
                      </a:r>
                    </a:p>
                    <a:p>
                      <a:pPr algn="ctr"/>
                      <a:r>
                        <a:rPr lang="en-US" sz="1400" b="1" dirty="0">
                          <a:solidFill>
                            <a:schemeClr val="tx1"/>
                          </a:solidFill>
                        </a:rPr>
                        <a:t>Construction example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chemeClr val="tx1"/>
                          </a:solidFill>
                        </a:rPr>
                        <a:t>2025</a:t>
                      </a:r>
                    </a:p>
                    <a:p>
                      <a:pPr algn="ctr"/>
                      <a:r>
                        <a:rPr lang="en-US" sz="1400" b="1" dirty="0">
                          <a:solidFill>
                            <a:schemeClr val="tx1"/>
                          </a:solidFill>
                        </a:rPr>
                        <a:t>Operations</a:t>
                      </a:r>
                    </a:p>
                    <a:p>
                      <a:pPr algn="ctr"/>
                      <a:r>
                        <a:rPr lang="en-US" sz="1400" b="1" dirty="0">
                          <a:solidFill>
                            <a:schemeClr val="tx1"/>
                          </a:solidFill>
                        </a:rPr>
                        <a:t>example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ln>
                            <a:noFill/>
                          </a:ln>
                        </a:rPr>
                        <a:t>Total </a:t>
                      </a:r>
                    </a:p>
                    <a:p>
                      <a:pPr algn="ctr"/>
                      <a:r>
                        <a:rPr lang="en-US" sz="1600" b="1" dirty="0">
                          <a:ln>
                            <a:noFill/>
                          </a:ln>
                          <a:solidFill>
                            <a:schemeClr val="tx1"/>
                          </a:solidFill>
                        </a:rPr>
                        <a:t>(2019-2025)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21005">
                <a:tc>
                  <a:txBody>
                    <a:bodyPr/>
                    <a:lstStyle/>
                    <a:p>
                      <a:r>
                        <a:rPr lang="en-US" sz="2000" dirty="0"/>
                        <a:t>Augusta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$425,469</a:t>
                      </a:r>
                    </a:p>
                  </a:txBody>
                  <a:tcPr marL="9181" marR="9181" marT="91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$1,982,345</a:t>
                      </a:r>
                    </a:p>
                  </a:txBody>
                  <a:tcPr marL="9181" marR="9181" marT="91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ln>
                            <a:noFill/>
                          </a:ln>
                          <a:solidFill>
                            <a:srgbClr val="000000"/>
                          </a:solidFill>
                          <a:latin typeface="Calibri"/>
                        </a:rPr>
                        <a:t>$12,157,901</a:t>
                      </a:r>
                    </a:p>
                  </a:txBody>
                  <a:tcPr marL="9181" marR="9181" marT="91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21005">
                <a:tc>
                  <a:txBody>
                    <a:bodyPr/>
                    <a:lstStyle/>
                    <a:p>
                      <a:r>
                        <a:rPr lang="en-US" sz="2000" dirty="0"/>
                        <a:t>Bath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$144,581</a:t>
                      </a:r>
                    </a:p>
                  </a:txBody>
                  <a:tcPr marL="9181" marR="9181" marT="91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$673,634</a:t>
                      </a:r>
                    </a:p>
                  </a:txBody>
                  <a:tcPr marL="9181" marR="9181" marT="91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ln>
                            <a:noFill/>
                          </a:ln>
                          <a:solidFill>
                            <a:srgbClr val="000000"/>
                          </a:solidFill>
                          <a:latin typeface="Calibri"/>
                        </a:rPr>
                        <a:t>$4,131,461</a:t>
                      </a:r>
                    </a:p>
                  </a:txBody>
                  <a:tcPr marL="9181" marR="9181" marT="91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21005">
                <a:tc>
                  <a:txBody>
                    <a:bodyPr/>
                    <a:lstStyle/>
                    <a:p>
                      <a:r>
                        <a:rPr lang="en-US" sz="2000" dirty="0"/>
                        <a:t>Highland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$58,147</a:t>
                      </a:r>
                    </a:p>
                  </a:txBody>
                  <a:tcPr marL="9181" marR="9181" marT="91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$270,916</a:t>
                      </a:r>
                    </a:p>
                  </a:txBody>
                  <a:tcPr marL="9181" marR="9181" marT="91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ln>
                            <a:noFill/>
                          </a:ln>
                          <a:solidFill>
                            <a:srgbClr val="000000"/>
                          </a:solidFill>
                          <a:latin typeface="Calibri"/>
                        </a:rPr>
                        <a:t>$1,661,555</a:t>
                      </a:r>
                    </a:p>
                  </a:txBody>
                  <a:tcPr marL="9181" marR="9181" marT="91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53390">
                <a:tc>
                  <a:txBody>
                    <a:bodyPr/>
                    <a:lstStyle/>
                    <a:p>
                      <a:r>
                        <a:rPr lang="en-US" sz="2000" dirty="0"/>
                        <a:t>Nelson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$269,817</a:t>
                      </a:r>
                    </a:p>
                  </a:txBody>
                  <a:tcPr marL="9181" marR="9181" marT="91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$1,257,135</a:t>
                      </a:r>
                    </a:p>
                  </a:txBody>
                  <a:tcPr marL="9181" marR="9181" marT="91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ln>
                            <a:noFill/>
                          </a:ln>
                          <a:solidFill>
                            <a:srgbClr val="000000"/>
                          </a:solidFill>
                          <a:latin typeface="Calibri"/>
                        </a:rPr>
                        <a:t>$7,710,121</a:t>
                      </a:r>
                    </a:p>
                  </a:txBody>
                  <a:tcPr marL="9181" marR="9181" marT="91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53390">
                <a:tc>
                  <a:txBody>
                    <a:bodyPr/>
                    <a:lstStyle/>
                    <a:p>
                      <a:r>
                        <a:rPr lang="en-US" sz="2000" dirty="0"/>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$898,014</a:t>
                      </a:r>
                    </a:p>
                  </a:txBody>
                  <a:tcPr marL="9181" marR="9181" marT="91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Calibri"/>
                        </a:rPr>
                        <a:t>$4,184,030</a:t>
                      </a:r>
                    </a:p>
                  </a:txBody>
                  <a:tcPr marL="9181" marR="9181" marT="91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ln>
                            <a:noFill/>
                          </a:ln>
                          <a:solidFill>
                            <a:srgbClr val="000000"/>
                          </a:solidFill>
                          <a:latin typeface="Calibri"/>
                        </a:rPr>
                        <a:t>$25,661,038</a:t>
                      </a:r>
                    </a:p>
                  </a:txBody>
                  <a:tcPr marL="9181" marR="9181" marT="91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4" name="Slide Number Placeholder 3"/>
          <p:cNvSpPr>
            <a:spLocks noGrp="1"/>
          </p:cNvSpPr>
          <p:nvPr>
            <p:ph type="sldNum" sz="quarter" idx="12"/>
          </p:nvPr>
        </p:nvSpPr>
        <p:spPr/>
        <p:txBody>
          <a:bodyPr/>
          <a:lstStyle/>
          <a:p>
            <a:fld id="{ABCB07AC-F029-4077-9A5E-26A7B61B213A}" type="slidenum">
              <a:rPr lang="en-US" smtClean="0"/>
              <a:pPr/>
              <a:t>6</a:t>
            </a:fld>
            <a:endParaRPr lang="en-US" dirty="0"/>
          </a:p>
        </p:txBody>
      </p:sp>
      <p:sp>
        <p:nvSpPr>
          <p:cNvPr id="13" name="Rectangle 12"/>
          <p:cNvSpPr/>
          <p:nvPr/>
        </p:nvSpPr>
        <p:spPr>
          <a:xfrm>
            <a:off x="0" y="1524000"/>
            <a:ext cx="6096000" cy="461665"/>
          </a:xfrm>
          <a:prstGeom prst="rect">
            <a:avLst/>
          </a:prstGeom>
        </p:spPr>
        <p:txBody>
          <a:bodyPr wrap="square">
            <a:spAutoFit/>
          </a:bodyPr>
          <a:lstStyle/>
          <a:p>
            <a:pPr algn="ctr"/>
            <a:r>
              <a:rPr lang="en-US" b="1" u="sng" dirty="0">
                <a:solidFill>
                  <a:schemeClr val="accent6"/>
                </a:solidFill>
              </a:rPr>
              <a:t>Property Tax Benefits</a:t>
            </a:r>
          </a:p>
        </p:txBody>
      </p:sp>
      <p:sp>
        <p:nvSpPr>
          <p:cNvPr id="14" name="Rectangle 13"/>
          <p:cNvSpPr/>
          <p:nvPr/>
        </p:nvSpPr>
        <p:spPr>
          <a:xfrm>
            <a:off x="5865812" y="1524000"/>
            <a:ext cx="6096000" cy="830997"/>
          </a:xfrm>
          <a:prstGeom prst="rect">
            <a:avLst/>
          </a:prstGeom>
        </p:spPr>
        <p:txBody>
          <a:bodyPr wrap="square">
            <a:spAutoFit/>
          </a:bodyPr>
          <a:lstStyle/>
          <a:p>
            <a:pPr algn="ctr"/>
            <a:r>
              <a:rPr lang="en-US" b="1" u="sng" dirty="0">
                <a:solidFill>
                  <a:schemeClr val="accent6"/>
                </a:solidFill>
              </a:rPr>
              <a:t>Employment/Vendor Opportunities</a:t>
            </a:r>
          </a:p>
          <a:p>
            <a:pPr algn="ctr"/>
            <a:endParaRPr lang="en-US" dirty="0"/>
          </a:p>
        </p:txBody>
      </p:sp>
      <p:pic>
        <p:nvPicPr>
          <p:cNvPr id="16" name="Picture 15" descr="acp_1.jpg"/>
          <p:cNvPicPr>
            <a:picLocks noChangeAspect="1"/>
          </p:cNvPicPr>
          <p:nvPr/>
        </p:nvPicPr>
        <p:blipFill>
          <a:blip r:embed="rId3" cstate="print"/>
          <a:stretch>
            <a:fillRect/>
          </a:stretch>
        </p:blipFill>
        <p:spPr>
          <a:xfrm>
            <a:off x="6399212" y="1981200"/>
            <a:ext cx="5105400" cy="2195322"/>
          </a:xfrm>
          <a:prstGeom prst="rect">
            <a:avLst/>
          </a:prstGeom>
        </p:spPr>
      </p:pic>
      <p:sp>
        <p:nvSpPr>
          <p:cNvPr id="17" name="Content Placeholder 2"/>
          <p:cNvSpPr txBox="1">
            <a:spLocks/>
          </p:cNvSpPr>
          <p:nvPr/>
        </p:nvSpPr>
        <p:spPr>
          <a:xfrm>
            <a:off x="6018212" y="4267200"/>
            <a:ext cx="5791200" cy="4190999"/>
          </a:xfrm>
          <a:prstGeom prst="rect">
            <a:avLst/>
          </a:prstGeom>
        </p:spPr>
        <p:txBody>
          <a:bodyPr vert="horz" lIns="121899" tIns="60949" rIns="121899" bIns="60949" rtlCol="0">
            <a:normAutofit/>
          </a:bodyPr>
          <a:lstStyle/>
          <a:p>
            <a:pPr marL="457120" marR="0" lvl="0" indent="-457120" algn="l" defTabSz="1218987" rtl="0" eaLnBrk="1" fontAlgn="auto" latinLnBrk="0" hangingPunct="1">
              <a:lnSpc>
                <a:spcPct val="100000"/>
              </a:lnSpc>
              <a:spcBef>
                <a:spcPct val="20000"/>
              </a:spcBef>
              <a:spcAft>
                <a:spcPts val="0"/>
              </a:spcAft>
              <a:buClr>
                <a:schemeClr val="accent6">
                  <a:lumMod val="75000"/>
                </a:schemeClr>
              </a:buClr>
              <a:buSzTx/>
              <a:buFont typeface="Arial" pitchFamily="34" charset="0"/>
              <a:buChar char="•"/>
              <a:tabLst/>
              <a:defRPr/>
            </a:pPr>
            <a:r>
              <a:rPr lang="en-US" sz="1600" dirty="0"/>
              <a:t>50% of craft and trade workers hired through local unions</a:t>
            </a:r>
          </a:p>
          <a:p>
            <a:pPr marL="457120" marR="0" lvl="0" indent="-457120" algn="l" defTabSz="1218987" rtl="0" eaLnBrk="1" fontAlgn="auto" latinLnBrk="0" hangingPunct="1">
              <a:lnSpc>
                <a:spcPct val="100000"/>
              </a:lnSpc>
              <a:spcBef>
                <a:spcPct val="20000"/>
              </a:spcBef>
              <a:spcAft>
                <a:spcPts val="0"/>
              </a:spcAft>
              <a:buClr>
                <a:schemeClr val="accent6">
                  <a:lumMod val="75000"/>
                </a:schemeClr>
              </a:buClr>
              <a:buSzTx/>
              <a:buFont typeface="Arial" pitchFamily="34" charset="0"/>
              <a:buChar char="•"/>
              <a:tabLst/>
              <a:defRPr/>
            </a:pPr>
            <a:r>
              <a:rPr lang="en-US" sz="1600" dirty="0"/>
              <a:t>Subcontracting, supplier and vendor opportunities</a:t>
            </a:r>
          </a:p>
          <a:p>
            <a:pPr marL="457120" marR="0" lvl="0" indent="-457120" algn="l" defTabSz="1218987" rtl="0" eaLnBrk="1" fontAlgn="auto" latinLnBrk="0" hangingPunct="1">
              <a:lnSpc>
                <a:spcPct val="100000"/>
              </a:lnSpc>
              <a:spcBef>
                <a:spcPct val="20000"/>
              </a:spcBef>
              <a:spcAft>
                <a:spcPts val="0"/>
              </a:spcAft>
              <a:buClr>
                <a:schemeClr val="accent6">
                  <a:lumMod val="75000"/>
                </a:schemeClr>
              </a:buClr>
              <a:buSzTx/>
              <a:buFont typeface="Arial" pitchFamily="34" charset="0"/>
              <a:buChar char="•"/>
              <a:tabLst/>
              <a:defRPr/>
            </a:pPr>
            <a:r>
              <a:rPr kumimoji="0" lang="en-US" sz="1600" b="0" i="0" u="none" strike="noStrike" kern="1200" cap="none" spc="0" normalizeH="0" baseline="0" noProof="0" dirty="0">
                <a:ln>
                  <a:noFill/>
                </a:ln>
                <a:effectLst/>
                <a:uLnTx/>
                <a:uFillTx/>
                <a:latin typeface="+mn-lt"/>
                <a:ea typeface="+mn-ea"/>
                <a:cs typeface="+mn-cs"/>
              </a:rPr>
              <a:t>Community</a:t>
            </a:r>
            <a:r>
              <a:rPr kumimoji="0" lang="en-US" sz="1600" b="0" i="0" u="none" strike="noStrike" kern="1200" cap="none" spc="0" normalizeH="0" noProof="0" dirty="0">
                <a:ln>
                  <a:noFill/>
                </a:ln>
                <a:effectLst/>
                <a:uLnTx/>
                <a:uFillTx/>
                <a:latin typeface="+mn-lt"/>
                <a:ea typeface="+mn-ea"/>
                <a:cs typeface="+mn-cs"/>
              </a:rPr>
              <a:t> services</a:t>
            </a:r>
            <a:endParaRPr kumimoji="0" lang="en-US" sz="1600" b="0" i="0" u="none" strike="noStrike" kern="1200" cap="none" spc="0" normalizeH="0" baseline="0" noProof="0" dirty="0">
              <a:ln>
                <a:noFill/>
              </a:ln>
              <a:effectLst/>
              <a:uLnTx/>
              <a:uFillTx/>
              <a:latin typeface="+mn-lt"/>
              <a:ea typeface="+mn-ea"/>
              <a:cs typeface="+mn-cs"/>
            </a:endParaRPr>
          </a:p>
        </p:txBody>
      </p:sp>
      <p:sp>
        <p:nvSpPr>
          <p:cNvPr id="9" name="Rectangle 8"/>
          <p:cNvSpPr/>
          <p:nvPr/>
        </p:nvSpPr>
        <p:spPr>
          <a:xfrm>
            <a:off x="1719051" y="5334000"/>
            <a:ext cx="2973571" cy="461665"/>
          </a:xfrm>
          <a:prstGeom prst="rect">
            <a:avLst/>
          </a:prstGeom>
        </p:spPr>
        <p:txBody>
          <a:bodyPr wrap="none">
            <a:spAutoFit/>
          </a:bodyPr>
          <a:lstStyle/>
          <a:p>
            <a:pPr algn="ctr"/>
            <a:r>
              <a:rPr lang="en-US" b="1" u="sng" dirty="0">
                <a:solidFill>
                  <a:schemeClr val="accent6"/>
                </a:solidFill>
              </a:rPr>
              <a:t>Reduced Energy Costs</a:t>
            </a:r>
          </a:p>
        </p:txBody>
      </p:sp>
      <p:sp>
        <p:nvSpPr>
          <p:cNvPr id="10" name="Rectangle 9"/>
          <p:cNvSpPr/>
          <p:nvPr/>
        </p:nvSpPr>
        <p:spPr>
          <a:xfrm>
            <a:off x="7478807" y="5334000"/>
            <a:ext cx="2185984" cy="461665"/>
          </a:xfrm>
          <a:prstGeom prst="rect">
            <a:avLst/>
          </a:prstGeom>
        </p:spPr>
        <p:txBody>
          <a:bodyPr wrap="none">
            <a:spAutoFit/>
          </a:bodyPr>
          <a:lstStyle/>
          <a:p>
            <a:pPr algn="ctr"/>
            <a:r>
              <a:rPr lang="en-US" b="1" u="sng" dirty="0">
                <a:solidFill>
                  <a:schemeClr val="accent6"/>
                </a:solidFill>
              </a:rPr>
              <a:t>Orderly Growth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371598" y="1389409"/>
            <a:ext cx="9371014" cy="447799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sz="3800" u="sng" dirty="0"/>
              <a:t>Essential</a:t>
            </a:r>
            <a:r>
              <a:rPr lang="en-US" sz="3800" dirty="0"/>
              <a:t>: </a:t>
            </a:r>
            <a:br>
              <a:rPr lang="en-US" dirty="0"/>
            </a:br>
            <a:r>
              <a:rPr lang="en-US" sz="3300" dirty="0"/>
              <a:t>Economic Benefits for Virginia*</a:t>
            </a:r>
          </a:p>
        </p:txBody>
      </p:sp>
      <p:sp>
        <p:nvSpPr>
          <p:cNvPr id="4" name="Slide Number Placeholder 3"/>
          <p:cNvSpPr>
            <a:spLocks noGrp="1"/>
          </p:cNvSpPr>
          <p:nvPr>
            <p:ph type="sldNum" sz="quarter" idx="12"/>
          </p:nvPr>
        </p:nvSpPr>
        <p:spPr/>
        <p:txBody>
          <a:bodyPr/>
          <a:lstStyle/>
          <a:p>
            <a:fld id="{ABCB07AC-F029-4077-9A5E-26A7B61B213A}" type="slidenum">
              <a:rPr lang="en-US" smtClean="0"/>
              <a:pPr/>
              <a:t>7</a:t>
            </a:fld>
            <a:endParaRPr lang="en-US" dirty="0"/>
          </a:p>
        </p:txBody>
      </p:sp>
      <p:sp>
        <p:nvSpPr>
          <p:cNvPr id="29" name="Rectangle 28"/>
          <p:cNvSpPr/>
          <p:nvPr/>
        </p:nvSpPr>
        <p:spPr>
          <a:xfrm>
            <a:off x="304800" y="6096000"/>
            <a:ext cx="10590212" cy="600164"/>
          </a:xfrm>
          <a:prstGeom prst="rect">
            <a:avLst/>
          </a:prstGeom>
        </p:spPr>
        <p:txBody>
          <a:bodyPr wrap="square">
            <a:spAutoFit/>
          </a:bodyPr>
          <a:lstStyle/>
          <a:p>
            <a:pPr lvl="1">
              <a:buNone/>
            </a:pPr>
            <a:r>
              <a:rPr lang="en-US" sz="1100" i="1" dirty="0">
                <a:solidFill>
                  <a:schemeClr val="bg1"/>
                </a:solidFill>
              </a:rPr>
              <a:t>*Analysis provided by ICF International, </a:t>
            </a:r>
            <a:r>
              <a:rPr lang="en-US" sz="1100" i="1" dirty="0" err="1">
                <a:solidFill>
                  <a:schemeClr val="bg1"/>
                </a:solidFill>
              </a:rPr>
              <a:t>Chmura</a:t>
            </a:r>
            <a:r>
              <a:rPr lang="en-US" sz="1100" i="1" dirty="0">
                <a:solidFill>
                  <a:schemeClr val="bg1"/>
                </a:solidFill>
              </a:rPr>
              <a:t> Economics &amp; Analytics, and Dominion Resources.  These estimates are subject to change because of route variations and other adjustments. </a:t>
            </a:r>
          </a:p>
          <a:p>
            <a:pPr lvl="1">
              <a:buNone/>
            </a:pPr>
            <a:r>
              <a:rPr lang="en-US" sz="1100" i="1" dirty="0">
                <a:solidFill>
                  <a:schemeClr val="bg1"/>
                </a:solidFill>
              </a:rPr>
              <a:t>** A job is considered a person working full time for one year</a:t>
            </a:r>
          </a:p>
        </p:txBody>
      </p:sp>
      <p:graphicFrame>
        <p:nvGraphicFramePr>
          <p:cNvPr id="31" name="Table 30"/>
          <p:cNvGraphicFramePr>
            <a:graphicFrameLocks noGrp="1"/>
          </p:cNvGraphicFramePr>
          <p:nvPr/>
        </p:nvGraphicFramePr>
        <p:xfrm>
          <a:off x="608012" y="1676400"/>
          <a:ext cx="2895599" cy="3200400"/>
        </p:xfrm>
        <a:graphic>
          <a:graphicData uri="http://schemas.openxmlformats.org/drawingml/2006/table">
            <a:tbl>
              <a:tblPr firstRow="1" bandRow="1">
                <a:tableStyleId>{2D5ABB26-0587-4C30-8999-92F81FD0307C}</a:tableStyleId>
              </a:tblPr>
              <a:tblGrid>
                <a:gridCol w="2895599">
                  <a:extLst>
                    <a:ext uri="{9D8B030D-6E8A-4147-A177-3AD203B41FA5}">
                      <a16:colId xmlns:a16="http://schemas.microsoft.com/office/drawing/2014/main" val="20000"/>
                    </a:ext>
                  </a:extLst>
                </a:gridCol>
              </a:tblGrid>
              <a:tr h="298269">
                <a:tc>
                  <a:txBody>
                    <a:bodyPr/>
                    <a:lstStyle/>
                    <a:p>
                      <a:r>
                        <a:rPr lang="en-US" dirty="0">
                          <a:solidFill>
                            <a:schemeClr val="bg1"/>
                          </a:solidFill>
                        </a:rPr>
                        <a:t>Pipeline Construction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10000"/>
                  </a:ext>
                </a:extLst>
              </a:tr>
              <a:tr h="417576">
                <a:tc>
                  <a:txBody>
                    <a:bodyPr/>
                    <a:lstStyle/>
                    <a:p>
                      <a:r>
                        <a:rPr lang="en-US" sz="3600" dirty="0">
                          <a:solidFill>
                            <a:schemeClr val="bg1"/>
                          </a:solidFill>
                        </a:rPr>
                        <a:t>$1.4</a:t>
                      </a:r>
                      <a:r>
                        <a:rPr lang="en-US" sz="3600" baseline="0" dirty="0">
                          <a:solidFill>
                            <a:schemeClr val="bg1"/>
                          </a:solidFill>
                        </a:rPr>
                        <a:t> billion</a:t>
                      </a:r>
                      <a:endParaRPr lang="en-US" sz="36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10001"/>
                  </a:ext>
                </a:extLst>
              </a:tr>
              <a:tr h="178961">
                <a:tc>
                  <a:txBody>
                    <a:bodyPr/>
                    <a:lstStyle/>
                    <a:p>
                      <a:r>
                        <a:rPr lang="en-US" sz="1200" dirty="0">
                          <a:solidFill>
                            <a:schemeClr val="bg1"/>
                          </a:solidFill>
                        </a:rPr>
                        <a:t>Total</a:t>
                      </a:r>
                      <a:r>
                        <a:rPr lang="en-US" sz="1200" baseline="0" dirty="0">
                          <a:solidFill>
                            <a:schemeClr val="bg1"/>
                          </a:solidFill>
                        </a:rPr>
                        <a:t> economic activity</a:t>
                      </a:r>
                      <a:endParaRPr 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10002"/>
                  </a:ext>
                </a:extLst>
              </a:tr>
              <a:tr h="417576">
                <a:tc>
                  <a:txBody>
                    <a:bodyPr/>
                    <a:lstStyle/>
                    <a:p>
                      <a:r>
                        <a:rPr lang="en-US" sz="3600" dirty="0">
                          <a:solidFill>
                            <a:schemeClr val="bg1"/>
                          </a:solidFill>
                        </a:rPr>
                        <a:t>8,800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10003"/>
                  </a:ext>
                </a:extLst>
              </a:tr>
              <a:tr h="178961">
                <a:tc>
                  <a:txBody>
                    <a:bodyPr/>
                    <a:lstStyle/>
                    <a:p>
                      <a:pPr marL="0" algn="l" defTabSz="1218987" rtl="0" eaLnBrk="1" latinLnBrk="0" hangingPunct="1"/>
                      <a:r>
                        <a:rPr lang="en-US" sz="1200" kern="1200" dirty="0">
                          <a:solidFill>
                            <a:schemeClr val="bg1"/>
                          </a:solidFill>
                          <a:latin typeface="+mn-lt"/>
                          <a:ea typeface="+mn-ea"/>
                          <a:cs typeface="+mn-cs"/>
                        </a:rPr>
                        <a:t>Jobs supported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10004"/>
                  </a:ext>
                </a:extLst>
              </a:tr>
              <a:tr h="417576">
                <a:tc>
                  <a:txBody>
                    <a:bodyPr/>
                    <a:lstStyle/>
                    <a:p>
                      <a:r>
                        <a:rPr lang="en-US" sz="3600" dirty="0">
                          <a:solidFill>
                            <a:schemeClr val="bg1"/>
                          </a:solidFill>
                        </a:rPr>
                        <a:t>$2.4 million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10005"/>
                  </a:ext>
                </a:extLst>
              </a:tr>
              <a:tr h="178961">
                <a:tc>
                  <a:txBody>
                    <a:bodyPr/>
                    <a:lstStyle/>
                    <a:p>
                      <a:pPr marL="0" algn="l" defTabSz="1218987" rtl="0" eaLnBrk="1" latinLnBrk="0" hangingPunct="1"/>
                      <a:r>
                        <a:rPr lang="en-US" sz="1200" kern="1200" dirty="0">
                          <a:solidFill>
                            <a:schemeClr val="bg1"/>
                          </a:solidFill>
                          <a:latin typeface="+mn-lt"/>
                          <a:ea typeface="+mn-ea"/>
                          <a:cs typeface="+mn-cs"/>
                        </a:rPr>
                        <a:t>Average annual tax revenue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10006"/>
                  </a:ext>
                </a:extLst>
              </a:tr>
            </a:tbl>
          </a:graphicData>
        </a:graphic>
      </p:graphicFrame>
      <p:graphicFrame>
        <p:nvGraphicFramePr>
          <p:cNvPr id="32" name="Table 31"/>
          <p:cNvGraphicFramePr>
            <a:graphicFrameLocks noGrp="1"/>
          </p:cNvGraphicFramePr>
          <p:nvPr/>
        </p:nvGraphicFramePr>
        <p:xfrm>
          <a:off x="4113212" y="2438400"/>
          <a:ext cx="2996141" cy="3200400"/>
        </p:xfrm>
        <a:graphic>
          <a:graphicData uri="http://schemas.openxmlformats.org/drawingml/2006/table">
            <a:tbl>
              <a:tblPr firstRow="1" bandRow="1">
                <a:tableStyleId>{2D5ABB26-0587-4C30-8999-92F81FD0307C}</a:tableStyleId>
              </a:tblPr>
              <a:tblGrid>
                <a:gridCol w="2996141">
                  <a:extLst>
                    <a:ext uri="{9D8B030D-6E8A-4147-A177-3AD203B41FA5}">
                      <a16:colId xmlns:a16="http://schemas.microsoft.com/office/drawing/2014/main" val="20000"/>
                    </a:ext>
                  </a:extLst>
                </a:gridCol>
              </a:tblGrid>
              <a:tr h="308919">
                <a:tc>
                  <a:txBody>
                    <a:bodyPr/>
                    <a:lstStyle/>
                    <a:p>
                      <a:r>
                        <a:rPr lang="en-US" dirty="0">
                          <a:solidFill>
                            <a:schemeClr val="bg1"/>
                          </a:solidFill>
                        </a:rPr>
                        <a:t>Pipeline Operation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473676">
                <a:tc>
                  <a:txBody>
                    <a:bodyPr/>
                    <a:lstStyle/>
                    <a:p>
                      <a:pPr marL="0" algn="l" defTabSz="1218987" rtl="0" eaLnBrk="1" latinLnBrk="0" hangingPunct="1"/>
                      <a:r>
                        <a:rPr lang="en-US" sz="3600" kern="1200" dirty="0">
                          <a:solidFill>
                            <a:schemeClr val="bg1"/>
                          </a:solidFill>
                          <a:latin typeface="+mn-lt"/>
                          <a:ea typeface="+mn-ea"/>
                          <a:cs typeface="+mn-cs"/>
                        </a:rPr>
                        <a:t>$37.8 million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185351">
                <a:tc>
                  <a:txBody>
                    <a:bodyPr/>
                    <a:lstStyle/>
                    <a:p>
                      <a:r>
                        <a:rPr lang="en-US" sz="1200" dirty="0">
                          <a:solidFill>
                            <a:schemeClr val="bg1"/>
                          </a:solidFill>
                        </a:rPr>
                        <a:t>Total</a:t>
                      </a:r>
                      <a:r>
                        <a:rPr lang="en-US" sz="1200" baseline="0" dirty="0">
                          <a:solidFill>
                            <a:schemeClr val="bg1"/>
                          </a:solidFill>
                        </a:rPr>
                        <a:t> annual economic activity</a:t>
                      </a:r>
                      <a:endParaRPr 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2"/>
                  </a:ext>
                </a:extLst>
              </a:tr>
              <a:tr h="473676">
                <a:tc>
                  <a:txBody>
                    <a:bodyPr/>
                    <a:lstStyle/>
                    <a:p>
                      <a:pPr marL="0" algn="l" defTabSz="1218987" rtl="0" eaLnBrk="1" latinLnBrk="0" hangingPunct="1"/>
                      <a:r>
                        <a:rPr lang="en-US" sz="3600" kern="1200" dirty="0">
                          <a:solidFill>
                            <a:schemeClr val="bg1"/>
                          </a:solidFill>
                          <a:latin typeface="+mn-lt"/>
                          <a:ea typeface="+mn-ea"/>
                          <a:cs typeface="+mn-cs"/>
                        </a:rPr>
                        <a:t>1,300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185351">
                <a:tc>
                  <a:txBody>
                    <a:bodyPr/>
                    <a:lstStyle/>
                    <a:p>
                      <a:pPr marL="0" algn="l" defTabSz="1218987" rtl="0" eaLnBrk="1" latinLnBrk="0" hangingPunct="1"/>
                      <a:r>
                        <a:rPr lang="en-US" sz="1200" kern="1200" dirty="0">
                          <a:solidFill>
                            <a:schemeClr val="bg1"/>
                          </a:solidFill>
                          <a:latin typeface="+mn-lt"/>
                          <a:ea typeface="+mn-ea"/>
                          <a:cs typeface="+mn-cs"/>
                        </a:rPr>
                        <a:t>Jobs supported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473676">
                <a:tc>
                  <a:txBody>
                    <a:bodyPr/>
                    <a:lstStyle/>
                    <a:p>
                      <a:pPr marL="0" algn="l" defTabSz="1218987" rtl="0" eaLnBrk="1" latinLnBrk="0" hangingPunct="1"/>
                      <a:r>
                        <a:rPr lang="en-US" sz="3600" kern="1200" dirty="0">
                          <a:solidFill>
                            <a:schemeClr val="bg1"/>
                          </a:solidFill>
                          <a:latin typeface="+mn-lt"/>
                          <a:ea typeface="+mn-ea"/>
                          <a:cs typeface="+mn-cs"/>
                        </a:rPr>
                        <a:t>$10.4 million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5"/>
                  </a:ext>
                </a:extLst>
              </a:tr>
              <a:tr h="185351">
                <a:tc>
                  <a:txBody>
                    <a:bodyPr/>
                    <a:lstStyle/>
                    <a:p>
                      <a:pPr marL="0" algn="l" defTabSz="1218987" rtl="0" eaLnBrk="1" latinLnBrk="0" hangingPunct="1"/>
                      <a:r>
                        <a:rPr lang="en-US" sz="1200" kern="1200" dirty="0">
                          <a:solidFill>
                            <a:schemeClr val="bg1"/>
                          </a:solidFill>
                          <a:latin typeface="+mn-lt"/>
                          <a:ea typeface="+mn-ea"/>
                          <a:cs typeface="+mn-cs"/>
                        </a:rPr>
                        <a:t>Average annual tax revenue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6"/>
                  </a:ext>
                </a:extLst>
              </a:tr>
            </a:tbl>
          </a:graphicData>
        </a:graphic>
      </p:graphicFrame>
      <p:graphicFrame>
        <p:nvGraphicFramePr>
          <p:cNvPr id="33" name="Table 32"/>
          <p:cNvGraphicFramePr>
            <a:graphicFrameLocks noGrp="1"/>
          </p:cNvGraphicFramePr>
          <p:nvPr/>
        </p:nvGraphicFramePr>
        <p:xfrm>
          <a:off x="7694612" y="1981200"/>
          <a:ext cx="2996141" cy="1828800"/>
        </p:xfrm>
        <a:graphic>
          <a:graphicData uri="http://schemas.openxmlformats.org/drawingml/2006/table">
            <a:tbl>
              <a:tblPr firstRow="1" bandRow="1">
                <a:tableStyleId>{2D5ABB26-0587-4C30-8999-92F81FD0307C}</a:tableStyleId>
              </a:tblPr>
              <a:tblGrid>
                <a:gridCol w="2996141">
                  <a:extLst>
                    <a:ext uri="{9D8B030D-6E8A-4147-A177-3AD203B41FA5}">
                      <a16:colId xmlns:a16="http://schemas.microsoft.com/office/drawing/2014/main" val="20000"/>
                    </a:ext>
                  </a:extLst>
                </a:gridCol>
              </a:tblGrid>
              <a:tr h="438150">
                <a:tc>
                  <a:txBody>
                    <a:bodyPr/>
                    <a:lstStyle/>
                    <a:p>
                      <a:pPr marL="0" algn="l" defTabSz="1218987" rtl="0" eaLnBrk="1" latinLnBrk="0" hangingPunct="1"/>
                      <a:r>
                        <a:rPr lang="en-US" sz="3600" kern="1200" dirty="0">
                          <a:solidFill>
                            <a:schemeClr val="bg1"/>
                          </a:solidFill>
                          <a:latin typeface="+mn-lt"/>
                          <a:ea typeface="+mn-ea"/>
                          <a:cs typeface="+mn-cs"/>
                        </a:rPr>
                        <a:t>$2.5 billion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171450">
                <a:tc>
                  <a:txBody>
                    <a:bodyPr/>
                    <a:lstStyle/>
                    <a:p>
                      <a:r>
                        <a:rPr lang="en-US" sz="1200" dirty="0">
                          <a:solidFill>
                            <a:schemeClr val="bg1"/>
                          </a:solidFill>
                        </a:rPr>
                        <a:t>In capital expenditures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1"/>
                  </a:ext>
                </a:extLst>
              </a:tr>
              <a:tr h="438150">
                <a:tc>
                  <a:txBody>
                    <a:bodyPr/>
                    <a:lstStyle/>
                    <a:p>
                      <a:pPr marL="0" algn="l" defTabSz="1218987" rtl="0" eaLnBrk="1" latinLnBrk="0" hangingPunct="1"/>
                      <a:r>
                        <a:rPr lang="en-US" sz="3600" kern="1200" dirty="0">
                          <a:solidFill>
                            <a:schemeClr val="bg1"/>
                          </a:solidFill>
                          <a:latin typeface="+mn-lt"/>
                          <a:ea typeface="+mn-ea"/>
                          <a:cs typeface="+mn-cs"/>
                        </a:rPr>
                        <a:t>$243 million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2"/>
                  </a:ext>
                </a:extLst>
              </a:tr>
              <a:tr h="171450">
                <a:tc>
                  <a:txBody>
                    <a:bodyPr/>
                    <a:lstStyle/>
                    <a:p>
                      <a:pPr marL="0" algn="l" defTabSz="1218987" rtl="0" eaLnBrk="1" latinLnBrk="0" hangingPunct="1"/>
                      <a:r>
                        <a:rPr lang="en-US" sz="1200" kern="1200" dirty="0">
                          <a:solidFill>
                            <a:schemeClr val="bg1"/>
                          </a:solidFill>
                          <a:latin typeface="+mn-lt"/>
                          <a:ea typeface="+mn-ea"/>
                          <a:cs typeface="+mn-cs"/>
                        </a:rPr>
                        <a:t>Average annual </a:t>
                      </a:r>
                      <a:r>
                        <a:rPr lang="en-US" sz="1200" kern="1200" baseline="0" dirty="0">
                          <a:solidFill>
                            <a:schemeClr val="bg1"/>
                          </a:solidFill>
                          <a:latin typeface="+mn-lt"/>
                          <a:ea typeface="+mn-ea"/>
                          <a:cs typeface="+mn-cs"/>
                        </a:rPr>
                        <a:t> energy cost savings</a:t>
                      </a:r>
                      <a:endParaRPr lang="en-US" sz="1200" kern="1200" dirty="0">
                        <a:solidFill>
                          <a:schemeClr val="bg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u="sng" dirty="0"/>
              <a:t>Local Planning</a:t>
            </a:r>
            <a:r>
              <a:rPr lang="en-US" sz="3800" dirty="0"/>
              <a:t>:</a:t>
            </a:r>
            <a:br>
              <a:rPr lang="en-US" dirty="0"/>
            </a:br>
            <a:r>
              <a:rPr lang="en-US" sz="3300" dirty="0"/>
              <a:t>“In Accordance with Local Comprehensive Plans”</a:t>
            </a:r>
          </a:p>
        </p:txBody>
      </p:sp>
      <p:sp>
        <p:nvSpPr>
          <p:cNvPr id="3" name="Content Placeholder 2"/>
          <p:cNvSpPr>
            <a:spLocks noGrp="1"/>
          </p:cNvSpPr>
          <p:nvPr>
            <p:ph idx="1"/>
          </p:nvPr>
        </p:nvSpPr>
        <p:spPr>
          <a:xfrm>
            <a:off x="74612" y="1384736"/>
            <a:ext cx="5410200" cy="4343400"/>
          </a:xfrm>
        </p:spPr>
        <p:txBody>
          <a:bodyPr>
            <a:noAutofit/>
          </a:bodyPr>
          <a:lstStyle/>
          <a:p>
            <a:pPr lvl="0"/>
            <a:r>
              <a:rPr lang="en-US" sz="2200" dirty="0"/>
              <a:t>No prohibition or direct conflict</a:t>
            </a:r>
          </a:p>
          <a:p>
            <a:pPr lvl="0"/>
            <a:r>
              <a:rPr lang="en-US" sz="2200" dirty="0"/>
              <a:t>Extensive planning to address locality concerns including reroutes</a:t>
            </a:r>
          </a:p>
          <a:p>
            <a:pPr lvl="0"/>
            <a:r>
              <a:rPr lang="en-US" sz="2200" dirty="0"/>
              <a:t>Consistent with specific plan provisions in each locality:</a:t>
            </a:r>
          </a:p>
          <a:p>
            <a:pPr lvl="1"/>
            <a:r>
              <a:rPr lang="en-US" sz="2200" dirty="0"/>
              <a:t>Supports orderly infrastructure and related economic development</a:t>
            </a:r>
          </a:p>
          <a:p>
            <a:pPr lvl="1"/>
            <a:r>
              <a:rPr lang="en-US" sz="2200" dirty="0"/>
              <a:t>Mitigation of environmental impacts, including those associated with </a:t>
            </a:r>
            <a:r>
              <a:rPr lang="en-US" sz="2200" dirty="0" err="1"/>
              <a:t>karst</a:t>
            </a:r>
            <a:r>
              <a:rPr lang="en-US" sz="2200" dirty="0"/>
              <a:t>, water resources, steep slopes, etc.</a:t>
            </a:r>
          </a:p>
          <a:p>
            <a:r>
              <a:rPr lang="en-US" sz="2200" dirty="0"/>
              <a:t>VOF determines consistency</a:t>
            </a:r>
          </a:p>
        </p:txBody>
      </p:sp>
      <p:sp>
        <p:nvSpPr>
          <p:cNvPr id="4" name="Slide Number Placeholder 3"/>
          <p:cNvSpPr>
            <a:spLocks noGrp="1"/>
          </p:cNvSpPr>
          <p:nvPr>
            <p:ph type="sldNum" sz="quarter" idx="12"/>
          </p:nvPr>
        </p:nvSpPr>
        <p:spPr/>
        <p:txBody>
          <a:bodyPr/>
          <a:lstStyle/>
          <a:p>
            <a:fld id="{ABCB07AC-F029-4077-9A5E-26A7B61B213A}" type="slidenum">
              <a:rPr lang="en-US" smtClean="0"/>
              <a:pPr/>
              <a:t>8</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5408612" y="1749246"/>
            <a:ext cx="6627813" cy="3918363"/>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800" u="sng" dirty="0"/>
              <a:t>Local Planning</a:t>
            </a:r>
            <a:r>
              <a:rPr lang="en-US" dirty="0"/>
              <a:t>:</a:t>
            </a:r>
            <a:br>
              <a:rPr lang="en-US" dirty="0"/>
            </a:br>
            <a:r>
              <a:rPr lang="en-US" dirty="0"/>
              <a:t>Proactive Environmental Management</a:t>
            </a:r>
          </a:p>
        </p:txBody>
      </p:sp>
      <p:sp>
        <p:nvSpPr>
          <p:cNvPr id="3" name="Content Placeholder 2"/>
          <p:cNvSpPr>
            <a:spLocks noGrp="1"/>
          </p:cNvSpPr>
          <p:nvPr>
            <p:ph idx="1"/>
          </p:nvPr>
        </p:nvSpPr>
        <p:spPr/>
        <p:txBody>
          <a:bodyPr>
            <a:normAutofit fontScale="55000" lnSpcReduction="20000"/>
          </a:bodyPr>
          <a:lstStyle/>
          <a:p>
            <a:r>
              <a:rPr lang="en-US" sz="4000" i="1" dirty="0"/>
              <a:t>Upland Erosion Control, </a:t>
            </a:r>
            <a:r>
              <a:rPr lang="en-US" sz="4000" i="1" dirty="0" err="1"/>
              <a:t>Revegetation</a:t>
            </a:r>
            <a:r>
              <a:rPr lang="en-US" sz="4000" i="1" dirty="0"/>
              <a:t>, and Maintenance Plan (</a:t>
            </a:r>
            <a:r>
              <a:rPr lang="en-US" sz="4000" i="1" dirty="0" err="1"/>
              <a:t>E&amp;S</a:t>
            </a:r>
            <a:r>
              <a:rPr lang="en-US" sz="4000" i="1" dirty="0"/>
              <a:t>) </a:t>
            </a:r>
            <a:endParaRPr lang="en-US" sz="4000" dirty="0"/>
          </a:p>
          <a:p>
            <a:r>
              <a:rPr lang="en-US" sz="4000" i="1" dirty="0"/>
              <a:t>Wetland and </a:t>
            </a:r>
            <a:r>
              <a:rPr lang="en-US" sz="4000" i="1" dirty="0" err="1"/>
              <a:t>Waterbody</a:t>
            </a:r>
            <a:r>
              <a:rPr lang="en-US" sz="4000" i="1" dirty="0"/>
              <a:t> Construction and Mitigation Procedures</a:t>
            </a:r>
            <a:endParaRPr lang="en-US" sz="4000" dirty="0"/>
          </a:p>
          <a:p>
            <a:r>
              <a:rPr lang="en-US" sz="4000" i="1" dirty="0" err="1"/>
              <a:t>Karst</a:t>
            </a:r>
            <a:r>
              <a:rPr lang="en-US" sz="4000" i="1" dirty="0"/>
              <a:t> Terrain Assessment, Construction Monitoring, and Mitigation Plan</a:t>
            </a:r>
            <a:endParaRPr lang="en-US" sz="4000" dirty="0"/>
          </a:p>
          <a:p>
            <a:r>
              <a:rPr lang="en-US" sz="4000" i="1" dirty="0" err="1"/>
              <a:t>Geohazard</a:t>
            </a:r>
            <a:r>
              <a:rPr lang="en-US" sz="4000" i="1" dirty="0"/>
              <a:t> Analysis Program</a:t>
            </a:r>
            <a:endParaRPr lang="en-US" sz="4000" dirty="0"/>
          </a:p>
          <a:p>
            <a:r>
              <a:rPr lang="en-US" sz="4000" i="1" dirty="0"/>
              <a:t>Restoration and Rehabilitation Plan </a:t>
            </a:r>
            <a:endParaRPr lang="en-US" sz="4000" dirty="0"/>
          </a:p>
          <a:p>
            <a:r>
              <a:rPr lang="en-US" sz="4000" i="1" dirty="0"/>
              <a:t>Timber Removal Plan</a:t>
            </a:r>
            <a:endParaRPr lang="en-US" sz="4000" dirty="0"/>
          </a:p>
          <a:p>
            <a:r>
              <a:rPr lang="en-US" sz="4000" i="1" dirty="0"/>
              <a:t>Contaminated Media Plan</a:t>
            </a:r>
            <a:endParaRPr lang="en-US" sz="4000" dirty="0"/>
          </a:p>
          <a:p>
            <a:r>
              <a:rPr lang="en-US" sz="4000" i="1" dirty="0"/>
              <a:t>Spill Prevention, Control, and Countermeasures </a:t>
            </a:r>
            <a:r>
              <a:rPr lang="en-US" sz="4000" dirty="0"/>
              <a:t>(</a:t>
            </a:r>
            <a:r>
              <a:rPr lang="en-US" sz="4000" i="1" dirty="0" err="1"/>
              <a:t>SPCC</a:t>
            </a:r>
            <a:r>
              <a:rPr lang="en-US" sz="4000" dirty="0"/>
              <a:t>) </a:t>
            </a:r>
            <a:r>
              <a:rPr lang="en-US" sz="4000" i="1" dirty="0"/>
              <a:t>Plans</a:t>
            </a:r>
            <a:endParaRPr lang="en-US" sz="4000" dirty="0"/>
          </a:p>
          <a:p>
            <a:r>
              <a:rPr lang="en-US" sz="4000" i="1" dirty="0"/>
              <a:t>Invasive Plant Species Management Plan</a:t>
            </a:r>
            <a:endParaRPr lang="en-US" sz="4000" dirty="0"/>
          </a:p>
          <a:p>
            <a:r>
              <a:rPr lang="en-US" sz="4000" i="1" dirty="0"/>
              <a:t>Migratory Bird Plan</a:t>
            </a:r>
            <a:endParaRPr lang="en-US" sz="4000" dirty="0"/>
          </a:p>
          <a:p>
            <a:r>
              <a:rPr lang="en-US" sz="4000" i="1" dirty="0"/>
              <a:t>Virginia Fish Relocation Plan</a:t>
            </a:r>
            <a:endParaRPr lang="en-US" sz="4000" dirty="0"/>
          </a:p>
          <a:p>
            <a:r>
              <a:rPr lang="en-US" sz="4000" i="1" dirty="0"/>
              <a:t>Traffic and Transportation Plan</a:t>
            </a:r>
            <a:endParaRPr lang="en-US" sz="4000" dirty="0"/>
          </a:p>
          <a:p>
            <a:endParaRPr lang="en-US" dirty="0"/>
          </a:p>
        </p:txBody>
      </p:sp>
      <p:sp>
        <p:nvSpPr>
          <p:cNvPr id="4" name="Slide Number Placeholder 3"/>
          <p:cNvSpPr>
            <a:spLocks noGrp="1"/>
          </p:cNvSpPr>
          <p:nvPr>
            <p:ph type="sldNum" sz="quarter" idx="12"/>
          </p:nvPr>
        </p:nvSpPr>
        <p:spPr/>
        <p:txBody>
          <a:bodyPr/>
          <a:lstStyle/>
          <a:p>
            <a:fld id="{ABCB07AC-F029-4077-9A5E-26A7B61B213A}" type="slidenum">
              <a:rPr lang="en-US" smtClean="0"/>
              <a:pPr/>
              <a:t>9</a:t>
            </a:fld>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1083</TotalTime>
  <Words>1106</Words>
  <Application>Microsoft Office PowerPoint</Application>
  <PresentationFormat>Custom</PresentationFormat>
  <Paragraphs>309</Paragraphs>
  <Slides>31</Slides>
  <Notes>13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9" baseType="lpstr">
      <vt:lpstr>Arial</vt:lpstr>
      <vt:lpstr>Arial Black</vt:lpstr>
      <vt:lpstr>Calibri</vt:lpstr>
      <vt:lpstr>Gill Sans</vt:lpstr>
      <vt:lpstr>Times New Roman</vt:lpstr>
      <vt:lpstr>Wingdings</vt:lpstr>
      <vt:lpstr>Office Theme</vt:lpstr>
      <vt:lpstr>Image</vt:lpstr>
      <vt:lpstr>Atlantic Coast Pipeline (ACP) Virginia Outdoors Foundation (VOF) February 9, 2017</vt:lpstr>
      <vt:lpstr>Presentation Outline</vt:lpstr>
      <vt:lpstr>Project Overview</vt:lpstr>
      <vt:lpstr>Project Expected Timeline</vt:lpstr>
      <vt:lpstr>VOF’s Conversion/Diversion Process -  Established in Virginia Code § 10.1-1704</vt:lpstr>
      <vt:lpstr>Essential: “Essential to the Orderly Development and Growth” of the Localities </vt:lpstr>
      <vt:lpstr>Essential:  Economic Benefits for Virginia*</vt:lpstr>
      <vt:lpstr>Local Planning: “In Accordance with Local Comprehensive Plans”</vt:lpstr>
      <vt:lpstr>Local Planning: Proactive Environmental Management</vt:lpstr>
      <vt:lpstr>Local Planning: Best in Class (BIC)</vt:lpstr>
      <vt:lpstr>Local Planning: Restoration and Rehabilitation</vt:lpstr>
      <vt:lpstr>1704 Applications Reduction of Permanent Impacts</vt:lpstr>
      <vt:lpstr>Extensive Alternatives Analysis</vt:lpstr>
      <vt:lpstr>Teague Easement – Highland County</vt:lpstr>
      <vt:lpstr>Normandy Easement –  Bath County</vt:lpstr>
      <vt:lpstr>Rice Easement – Bath County</vt:lpstr>
      <vt:lpstr>Chandler Easement –  Bath County</vt:lpstr>
      <vt:lpstr>Revercomb Easement – Bath County</vt:lpstr>
      <vt:lpstr>Koontz Easement – Bath County</vt:lpstr>
      <vt:lpstr>Wilderness Easement – Bath County</vt:lpstr>
      <vt:lpstr>Bright Easement – Bath County</vt:lpstr>
      <vt:lpstr>Berry Easement – Augusta &amp; Bath </vt:lpstr>
      <vt:lpstr>Saunders Easement – Nelson County</vt:lpstr>
      <vt:lpstr>VOF Replacement Lands Hayfields Farm and Rockfish River</vt:lpstr>
      <vt:lpstr>VOF Replacement Land – Hayfields Farm Parcel</vt:lpstr>
      <vt:lpstr>VOF Replacement Land – Hayfields Farm Parcel</vt:lpstr>
      <vt:lpstr>VOF Replacement Land – Hayfields Farm Parcel</vt:lpstr>
      <vt:lpstr>VOF Replacement Land – Rockfish River Parcel</vt:lpstr>
      <vt:lpstr>VOF Replacement Land – Rockfish River Parcel</vt:lpstr>
      <vt:lpstr>VOF Replacement Land – Rockfish River Parcel</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Atlantic Coast Pipeline (ACP) Virginia Outdoors Foundation (VOF) February 9, 2017</dc:title>
  <dc:creator>Brian C Wilson (Energy - 6)</dc:creator>
  <cp:lastModifiedBy>David Morton</cp:lastModifiedBy>
  <cp:revision>60</cp:revision>
  <dcterms:modified xsi:type="dcterms:W3CDTF">2017-02-08T22:03:30Z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